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99" r:id="rId4"/>
    <p:sldId id="300" r:id="rId5"/>
    <p:sldId id="258" r:id="rId6"/>
    <p:sldId id="301" r:id="rId7"/>
    <p:sldId id="302" r:id="rId8"/>
    <p:sldId id="303" r:id="rId9"/>
    <p:sldId id="260" r:id="rId10"/>
    <p:sldId id="304" r:id="rId11"/>
    <p:sldId id="259" r:id="rId12"/>
    <p:sldId id="283" r:id="rId13"/>
    <p:sldId id="287" r:id="rId14"/>
    <p:sldId id="295" r:id="rId15"/>
    <p:sldId id="297" r:id="rId16"/>
    <p:sldId id="296" r:id="rId17"/>
    <p:sldId id="298" r:id="rId18"/>
    <p:sldId id="286" r:id="rId19"/>
    <p:sldId id="284" r:id="rId20"/>
    <p:sldId id="288" r:id="rId21"/>
    <p:sldId id="289" r:id="rId22"/>
    <p:sldId id="293" r:id="rId23"/>
    <p:sldId id="290" r:id="rId24"/>
    <p:sldId id="294" r:id="rId25"/>
    <p:sldId id="291" r:id="rId26"/>
    <p:sldId id="292"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3012A6-C8C8-4402-8FDA-71EFB51CA9F2}">
          <p14:sldIdLst>
            <p14:sldId id="256"/>
            <p14:sldId id="257"/>
            <p14:sldId id="299"/>
            <p14:sldId id="300"/>
            <p14:sldId id="258"/>
            <p14:sldId id="301"/>
            <p14:sldId id="302"/>
            <p14:sldId id="303"/>
            <p14:sldId id="260"/>
            <p14:sldId id="304"/>
            <p14:sldId id="259"/>
            <p14:sldId id="283"/>
            <p14:sldId id="287"/>
            <p14:sldId id="295"/>
            <p14:sldId id="297"/>
            <p14:sldId id="296"/>
            <p14:sldId id="298"/>
            <p14:sldId id="286"/>
            <p14:sldId id="284"/>
            <p14:sldId id="288"/>
            <p14:sldId id="289"/>
            <p14:sldId id="293"/>
            <p14:sldId id="290"/>
            <p14:sldId id="294"/>
            <p14:sldId id="291"/>
            <p14:sldId id="292"/>
          </p14:sldIdLst>
        </p14:section>
        <p14:section name="Calibration Curves" id="{C39A3D15-120B-45AD-9E2B-9FC78D7EFB71}">
          <p14:sldIdLst>
            <p14:sldId id="261"/>
            <p14:sldId id="262"/>
            <p14:sldId id="263"/>
            <p14:sldId id="264"/>
            <p14:sldId id="265"/>
            <p14:sldId id="266"/>
            <p14:sldId id="267"/>
            <p14:sldId id="268"/>
            <p14:sldId id="269"/>
            <p14:sldId id="270"/>
            <p14:sldId id="271"/>
            <p14:sldId id="272"/>
            <p14:sldId id="273"/>
            <p14:sldId id="274"/>
            <p14:sldId id="275"/>
            <p14:sldId id="277"/>
            <p14:sldId id="278"/>
            <p14:sldId id="279"/>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18" autoAdjust="0"/>
  </p:normalViewPr>
  <p:slideViewPr>
    <p:cSldViewPr snapToGrid="0">
      <p:cViewPr varScale="1">
        <p:scale>
          <a:sx n="59" d="100"/>
          <a:sy n="59" d="100"/>
        </p:scale>
        <p:origin x="11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ggie\Desktop\RAIL\Candy%20Examp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Relation</a:t>
            </a:r>
            <a:r>
              <a:rPr lang="en-US" sz="1300" baseline="0"/>
              <a:t>ship of Container Volume to Candy Amount</a:t>
            </a:r>
            <a:endParaRPr lang="en-US" sz="1300"/>
          </a:p>
        </c:rich>
      </c:tx>
      <c:layout>
        <c:manualLayout>
          <c:xMode val="edge"/>
          <c:yMode val="edge"/>
          <c:x val="0.1944930008748906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Sheet1!$A$1:$A$5</c:f>
              <c:numCache>
                <c:formatCode>General</c:formatCode>
                <c:ptCount val="5"/>
                <c:pt idx="0">
                  <c:v>15</c:v>
                </c:pt>
                <c:pt idx="1">
                  <c:v>30</c:v>
                </c:pt>
                <c:pt idx="2">
                  <c:v>45</c:v>
                </c:pt>
                <c:pt idx="3">
                  <c:v>60</c:v>
                </c:pt>
                <c:pt idx="4">
                  <c:v>75</c:v>
                </c:pt>
              </c:numCache>
            </c:numRef>
          </c:xVal>
          <c:yVal>
            <c:numRef>
              <c:f>Sheet1!$B$1:$B$5</c:f>
              <c:numCache>
                <c:formatCode>General</c:formatCode>
                <c:ptCount val="5"/>
                <c:pt idx="0">
                  <c:v>20</c:v>
                </c:pt>
                <c:pt idx="1">
                  <c:v>40</c:v>
                </c:pt>
                <c:pt idx="2">
                  <c:v>60</c:v>
                </c:pt>
                <c:pt idx="3">
                  <c:v>80</c:v>
                </c:pt>
                <c:pt idx="4">
                  <c:v>100</c:v>
                </c:pt>
              </c:numCache>
            </c:numRef>
          </c:yVal>
          <c:smooth val="0"/>
        </c:ser>
        <c:dLbls>
          <c:showLegendKey val="0"/>
          <c:showVal val="0"/>
          <c:showCatName val="0"/>
          <c:showSerName val="0"/>
          <c:showPercent val="0"/>
          <c:showBubbleSize val="0"/>
        </c:dLbls>
        <c:axId val="304429968"/>
        <c:axId val="304428008"/>
      </c:scatterChart>
      <c:valAx>
        <c:axId val="304429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(in</a:t>
                </a:r>
                <a:r>
                  <a:rPr lang="en-US" baseline="30000"/>
                  <a:t>3</a:t>
                </a: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428008"/>
        <c:crosses val="autoZero"/>
        <c:crossBetween val="midCat"/>
      </c:valAx>
      <c:valAx>
        <c:axId val="304428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Candy Pieces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4299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a:t>Relationship of Peak Area to Nitrate Concentration</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Sheet2!$A$1:$A$5</c:f>
              <c:numCache>
                <c:formatCode>General</c:formatCode>
                <c:ptCount val="5"/>
                <c:pt idx="0">
                  <c:v>2</c:v>
                </c:pt>
                <c:pt idx="1">
                  <c:v>10</c:v>
                </c:pt>
                <c:pt idx="2">
                  <c:v>20</c:v>
                </c:pt>
                <c:pt idx="3">
                  <c:v>50</c:v>
                </c:pt>
                <c:pt idx="4">
                  <c:v>100</c:v>
                </c:pt>
              </c:numCache>
            </c:numRef>
          </c:xVal>
          <c:yVal>
            <c:numRef>
              <c:f>Sheet2!$B$1:$B$5</c:f>
              <c:numCache>
                <c:formatCode>General</c:formatCode>
                <c:ptCount val="5"/>
                <c:pt idx="0">
                  <c:v>4.2359999999999998</c:v>
                </c:pt>
                <c:pt idx="1">
                  <c:v>21.916</c:v>
                </c:pt>
                <c:pt idx="2">
                  <c:v>42.15</c:v>
                </c:pt>
                <c:pt idx="3">
                  <c:v>99.534999999999997</c:v>
                </c:pt>
                <c:pt idx="4">
                  <c:v>195.697</c:v>
                </c:pt>
              </c:numCache>
            </c:numRef>
          </c:yVal>
          <c:smooth val="0"/>
        </c:ser>
        <c:dLbls>
          <c:showLegendKey val="0"/>
          <c:showVal val="0"/>
          <c:showCatName val="0"/>
          <c:showSerName val="0"/>
          <c:showPercent val="0"/>
          <c:showBubbleSize val="0"/>
        </c:dLbls>
        <c:axId val="345054520"/>
        <c:axId val="345055696"/>
      </c:scatterChart>
      <c:valAx>
        <c:axId val="3450545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of Nitrate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5696"/>
        <c:crosses val="autoZero"/>
        <c:crossBetween val="midCat"/>
      </c:valAx>
      <c:valAx>
        <c:axId val="34505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Peak 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4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a:t>Relationship of Peak Area to Nitrate Concentration</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Sheet2!$A$1:$A$5</c:f>
              <c:numCache>
                <c:formatCode>General</c:formatCode>
                <c:ptCount val="5"/>
                <c:pt idx="0">
                  <c:v>2</c:v>
                </c:pt>
                <c:pt idx="1">
                  <c:v>10</c:v>
                </c:pt>
                <c:pt idx="2">
                  <c:v>20</c:v>
                </c:pt>
                <c:pt idx="3">
                  <c:v>50</c:v>
                </c:pt>
                <c:pt idx="4">
                  <c:v>100</c:v>
                </c:pt>
              </c:numCache>
            </c:numRef>
          </c:xVal>
          <c:yVal>
            <c:numRef>
              <c:f>Sheet2!$B$1:$B$5</c:f>
              <c:numCache>
                <c:formatCode>General</c:formatCode>
                <c:ptCount val="5"/>
                <c:pt idx="0">
                  <c:v>4.2359999999999998</c:v>
                </c:pt>
                <c:pt idx="1">
                  <c:v>21.916</c:v>
                </c:pt>
                <c:pt idx="2">
                  <c:v>42.15</c:v>
                </c:pt>
                <c:pt idx="3">
                  <c:v>99.534999999999997</c:v>
                </c:pt>
                <c:pt idx="4">
                  <c:v>195.697</c:v>
                </c:pt>
              </c:numCache>
            </c:numRef>
          </c:yVal>
          <c:smooth val="0"/>
        </c:ser>
        <c:dLbls>
          <c:showLegendKey val="0"/>
          <c:showVal val="0"/>
          <c:showCatName val="0"/>
          <c:showSerName val="0"/>
          <c:showPercent val="0"/>
          <c:showBubbleSize val="0"/>
        </c:dLbls>
        <c:axId val="345054912"/>
        <c:axId val="304427224"/>
      </c:scatterChart>
      <c:valAx>
        <c:axId val="345054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of Nitrate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427224"/>
        <c:crosses val="autoZero"/>
        <c:crossBetween val="midCat"/>
      </c:valAx>
      <c:valAx>
        <c:axId val="304427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Peak 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49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Relation</a:t>
            </a:r>
            <a:r>
              <a:rPr lang="en-US" sz="1300" baseline="0"/>
              <a:t>ship of Container Volume to Candy Amount</a:t>
            </a:r>
            <a:endParaRPr lang="en-US" sz="1300"/>
          </a:p>
        </c:rich>
      </c:tx>
      <c:layout>
        <c:manualLayout>
          <c:xMode val="edge"/>
          <c:yMode val="edge"/>
          <c:x val="0.1944930008748906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Sheet1!$A$1:$A$5</c:f>
              <c:numCache>
                <c:formatCode>General</c:formatCode>
                <c:ptCount val="5"/>
                <c:pt idx="0">
                  <c:v>15</c:v>
                </c:pt>
                <c:pt idx="1">
                  <c:v>30</c:v>
                </c:pt>
                <c:pt idx="2">
                  <c:v>45</c:v>
                </c:pt>
                <c:pt idx="3">
                  <c:v>60</c:v>
                </c:pt>
                <c:pt idx="4">
                  <c:v>75</c:v>
                </c:pt>
              </c:numCache>
            </c:numRef>
          </c:xVal>
          <c:yVal>
            <c:numRef>
              <c:f>Sheet1!$B$1:$B$5</c:f>
              <c:numCache>
                <c:formatCode>General</c:formatCode>
                <c:ptCount val="5"/>
                <c:pt idx="0">
                  <c:v>20</c:v>
                </c:pt>
                <c:pt idx="1">
                  <c:v>40</c:v>
                </c:pt>
                <c:pt idx="2">
                  <c:v>60</c:v>
                </c:pt>
                <c:pt idx="3">
                  <c:v>80</c:v>
                </c:pt>
                <c:pt idx="4">
                  <c:v>100</c:v>
                </c:pt>
              </c:numCache>
            </c:numRef>
          </c:yVal>
          <c:smooth val="0"/>
        </c:ser>
        <c:dLbls>
          <c:showLegendKey val="0"/>
          <c:showVal val="0"/>
          <c:showCatName val="0"/>
          <c:showSerName val="0"/>
          <c:showPercent val="0"/>
          <c:showBubbleSize val="0"/>
        </c:dLbls>
        <c:axId val="304431536"/>
        <c:axId val="304431928"/>
      </c:scatterChart>
      <c:valAx>
        <c:axId val="304431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(in3)</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431928"/>
        <c:crosses val="autoZero"/>
        <c:crossBetween val="midCat"/>
      </c:valAx>
      <c:valAx>
        <c:axId val="304431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Candy Pieces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4315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Relation</a:t>
            </a:r>
            <a:r>
              <a:rPr lang="en-US" sz="1300" baseline="0"/>
              <a:t>ship of Container Volume to Candy Amount</a:t>
            </a:r>
            <a:endParaRPr lang="en-US" sz="1300"/>
          </a:p>
        </c:rich>
      </c:tx>
      <c:layout>
        <c:manualLayout>
          <c:xMode val="edge"/>
          <c:yMode val="edge"/>
          <c:x val="0.1944930008748906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Sheet1!$A$1:$A$5</c:f>
              <c:numCache>
                <c:formatCode>General</c:formatCode>
                <c:ptCount val="5"/>
                <c:pt idx="0">
                  <c:v>15</c:v>
                </c:pt>
                <c:pt idx="1">
                  <c:v>30</c:v>
                </c:pt>
                <c:pt idx="2">
                  <c:v>45</c:v>
                </c:pt>
                <c:pt idx="3">
                  <c:v>60</c:v>
                </c:pt>
                <c:pt idx="4">
                  <c:v>75</c:v>
                </c:pt>
              </c:numCache>
            </c:numRef>
          </c:xVal>
          <c:yVal>
            <c:numRef>
              <c:f>Sheet1!$B$1:$B$5</c:f>
              <c:numCache>
                <c:formatCode>General</c:formatCode>
                <c:ptCount val="5"/>
                <c:pt idx="0">
                  <c:v>20</c:v>
                </c:pt>
                <c:pt idx="1">
                  <c:v>40</c:v>
                </c:pt>
                <c:pt idx="2">
                  <c:v>60</c:v>
                </c:pt>
                <c:pt idx="3">
                  <c:v>80</c:v>
                </c:pt>
                <c:pt idx="4">
                  <c:v>100</c:v>
                </c:pt>
              </c:numCache>
            </c:numRef>
          </c:yVal>
          <c:smooth val="0"/>
        </c:ser>
        <c:dLbls>
          <c:showLegendKey val="0"/>
          <c:showVal val="0"/>
          <c:showCatName val="0"/>
          <c:showSerName val="0"/>
          <c:showPercent val="0"/>
          <c:showBubbleSize val="0"/>
        </c:dLbls>
        <c:axId val="304424872"/>
        <c:axId val="256759952"/>
      </c:scatterChart>
      <c:valAx>
        <c:axId val="304424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(in3)</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759952"/>
        <c:crosses val="autoZero"/>
        <c:crossBetween val="midCat"/>
      </c:valAx>
      <c:valAx>
        <c:axId val="25675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Candy Pieces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424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Relation</a:t>
            </a:r>
            <a:r>
              <a:rPr lang="en-US" sz="1300" baseline="0"/>
              <a:t>ship of Container Volume to Candy Amount</a:t>
            </a:r>
            <a:endParaRPr lang="en-US" sz="1300"/>
          </a:p>
        </c:rich>
      </c:tx>
      <c:layout>
        <c:manualLayout>
          <c:xMode val="edge"/>
          <c:yMode val="edge"/>
          <c:x val="0.1944930008748906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Sheet1!$A$1:$A$5</c:f>
              <c:numCache>
                <c:formatCode>General</c:formatCode>
                <c:ptCount val="5"/>
                <c:pt idx="0">
                  <c:v>15</c:v>
                </c:pt>
                <c:pt idx="1">
                  <c:v>30</c:v>
                </c:pt>
                <c:pt idx="2">
                  <c:v>45</c:v>
                </c:pt>
                <c:pt idx="3">
                  <c:v>60</c:v>
                </c:pt>
                <c:pt idx="4">
                  <c:v>75</c:v>
                </c:pt>
              </c:numCache>
            </c:numRef>
          </c:xVal>
          <c:yVal>
            <c:numRef>
              <c:f>Sheet1!$B$1:$B$5</c:f>
              <c:numCache>
                <c:formatCode>General</c:formatCode>
                <c:ptCount val="5"/>
                <c:pt idx="0">
                  <c:v>20</c:v>
                </c:pt>
                <c:pt idx="1">
                  <c:v>40</c:v>
                </c:pt>
                <c:pt idx="2">
                  <c:v>60</c:v>
                </c:pt>
                <c:pt idx="3">
                  <c:v>80</c:v>
                </c:pt>
                <c:pt idx="4">
                  <c:v>100</c:v>
                </c:pt>
              </c:numCache>
            </c:numRef>
          </c:yVal>
          <c:smooth val="0"/>
        </c:ser>
        <c:dLbls>
          <c:showLegendKey val="0"/>
          <c:showVal val="0"/>
          <c:showCatName val="0"/>
          <c:showSerName val="0"/>
          <c:showPercent val="0"/>
          <c:showBubbleSize val="0"/>
        </c:dLbls>
        <c:axId val="256760344"/>
        <c:axId val="256760736"/>
      </c:scatterChart>
      <c:valAx>
        <c:axId val="2567603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(in3)</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760736"/>
        <c:crosses val="autoZero"/>
        <c:crossBetween val="midCat"/>
      </c:valAx>
      <c:valAx>
        <c:axId val="256760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Candy Pieces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7603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Relation</a:t>
            </a:r>
            <a:r>
              <a:rPr lang="en-US" sz="1300" baseline="0"/>
              <a:t>ship of Container Volume to Candy Amount</a:t>
            </a:r>
            <a:endParaRPr lang="en-US" sz="1300"/>
          </a:p>
        </c:rich>
      </c:tx>
      <c:layout>
        <c:manualLayout>
          <c:xMode val="edge"/>
          <c:yMode val="edge"/>
          <c:x val="0.1944930008748906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Sheet1!$A$1:$A$5</c:f>
              <c:numCache>
                <c:formatCode>General</c:formatCode>
                <c:ptCount val="5"/>
                <c:pt idx="0">
                  <c:v>15</c:v>
                </c:pt>
                <c:pt idx="1">
                  <c:v>30</c:v>
                </c:pt>
                <c:pt idx="2">
                  <c:v>45</c:v>
                </c:pt>
                <c:pt idx="3">
                  <c:v>60</c:v>
                </c:pt>
                <c:pt idx="4">
                  <c:v>75</c:v>
                </c:pt>
              </c:numCache>
            </c:numRef>
          </c:xVal>
          <c:yVal>
            <c:numRef>
              <c:f>Sheet1!$B$1:$B$5</c:f>
              <c:numCache>
                <c:formatCode>General</c:formatCode>
                <c:ptCount val="5"/>
                <c:pt idx="0">
                  <c:v>20</c:v>
                </c:pt>
                <c:pt idx="1">
                  <c:v>40</c:v>
                </c:pt>
                <c:pt idx="2">
                  <c:v>60</c:v>
                </c:pt>
                <c:pt idx="3">
                  <c:v>80</c:v>
                </c:pt>
                <c:pt idx="4">
                  <c:v>100</c:v>
                </c:pt>
              </c:numCache>
            </c:numRef>
          </c:yVal>
          <c:smooth val="0"/>
        </c:ser>
        <c:dLbls>
          <c:showLegendKey val="0"/>
          <c:showVal val="0"/>
          <c:showCatName val="0"/>
          <c:showSerName val="0"/>
          <c:showPercent val="0"/>
          <c:showBubbleSize val="0"/>
        </c:dLbls>
        <c:axId val="345053344"/>
        <c:axId val="345049032"/>
      </c:scatterChart>
      <c:valAx>
        <c:axId val="3450533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(in3)</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49032"/>
        <c:crosses val="autoZero"/>
        <c:crossBetween val="midCat"/>
      </c:valAx>
      <c:valAx>
        <c:axId val="345049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Candy Pieces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33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Relation</a:t>
            </a:r>
            <a:r>
              <a:rPr lang="en-US" sz="1300" baseline="0"/>
              <a:t>ship of Container Volume to Candy Amount</a:t>
            </a:r>
            <a:endParaRPr lang="en-US" sz="1300"/>
          </a:p>
        </c:rich>
      </c:tx>
      <c:layout>
        <c:manualLayout>
          <c:xMode val="edge"/>
          <c:yMode val="edge"/>
          <c:x val="0.1944930008748906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Sheet1!$A$1:$A$5</c:f>
              <c:numCache>
                <c:formatCode>General</c:formatCode>
                <c:ptCount val="5"/>
                <c:pt idx="0">
                  <c:v>15</c:v>
                </c:pt>
                <c:pt idx="1">
                  <c:v>30</c:v>
                </c:pt>
                <c:pt idx="2">
                  <c:v>45</c:v>
                </c:pt>
                <c:pt idx="3">
                  <c:v>60</c:v>
                </c:pt>
                <c:pt idx="4">
                  <c:v>75</c:v>
                </c:pt>
              </c:numCache>
            </c:numRef>
          </c:xVal>
          <c:yVal>
            <c:numRef>
              <c:f>Sheet1!$B$1:$B$5</c:f>
              <c:numCache>
                <c:formatCode>General</c:formatCode>
                <c:ptCount val="5"/>
                <c:pt idx="0">
                  <c:v>20</c:v>
                </c:pt>
                <c:pt idx="1">
                  <c:v>40</c:v>
                </c:pt>
                <c:pt idx="2">
                  <c:v>60</c:v>
                </c:pt>
                <c:pt idx="3">
                  <c:v>80</c:v>
                </c:pt>
                <c:pt idx="4">
                  <c:v>100</c:v>
                </c:pt>
              </c:numCache>
            </c:numRef>
          </c:yVal>
          <c:smooth val="0"/>
        </c:ser>
        <c:dLbls>
          <c:showLegendKey val="0"/>
          <c:showVal val="0"/>
          <c:showCatName val="0"/>
          <c:showSerName val="0"/>
          <c:showPercent val="0"/>
          <c:showBubbleSize val="0"/>
        </c:dLbls>
        <c:axId val="345055304"/>
        <c:axId val="345054128"/>
      </c:scatterChart>
      <c:valAx>
        <c:axId val="3450553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(in3)</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4128"/>
        <c:crosses val="autoZero"/>
        <c:crossBetween val="midCat"/>
      </c:valAx>
      <c:valAx>
        <c:axId val="34505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Candy Pieces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53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a:t>Relation</a:t>
            </a:r>
            <a:r>
              <a:rPr lang="en-US" sz="1300" baseline="0"/>
              <a:t>ship of Container Volume to Candy Amount</a:t>
            </a:r>
            <a:endParaRPr lang="en-US" sz="1300"/>
          </a:p>
        </c:rich>
      </c:tx>
      <c:layout>
        <c:manualLayout>
          <c:xMode val="edge"/>
          <c:yMode val="edge"/>
          <c:x val="0.1944930008748906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Sheet1!$A$1:$A$5</c:f>
              <c:numCache>
                <c:formatCode>General</c:formatCode>
                <c:ptCount val="5"/>
                <c:pt idx="0">
                  <c:v>15</c:v>
                </c:pt>
                <c:pt idx="1">
                  <c:v>30</c:v>
                </c:pt>
                <c:pt idx="2">
                  <c:v>45</c:v>
                </c:pt>
                <c:pt idx="3">
                  <c:v>60</c:v>
                </c:pt>
                <c:pt idx="4">
                  <c:v>75</c:v>
                </c:pt>
              </c:numCache>
            </c:numRef>
          </c:xVal>
          <c:yVal>
            <c:numRef>
              <c:f>Sheet1!$B$1:$B$5</c:f>
              <c:numCache>
                <c:formatCode>General</c:formatCode>
                <c:ptCount val="5"/>
                <c:pt idx="0">
                  <c:v>20</c:v>
                </c:pt>
                <c:pt idx="1">
                  <c:v>40</c:v>
                </c:pt>
                <c:pt idx="2">
                  <c:v>60</c:v>
                </c:pt>
                <c:pt idx="3">
                  <c:v>80</c:v>
                </c:pt>
                <c:pt idx="4">
                  <c:v>100</c:v>
                </c:pt>
              </c:numCache>
            </c:numRef>
          </c:yVal>
          <c:smooth val="0"/>
        </c:ser>
        <c:dLbls>
          <c:showLegendKey val="0"/>
          <c:showVal val="0"/>
          <c:showCatName val="0"/>
          <c:showSerName val="0"/>
          <c:showPercent val="0"/>
          <c:showBubbleSize val="0"/>
        </c:dLbls>
        <c:axId val="345056088"/>
        <c:axId val="345049424"/>
      </c:scatterChart>
      <c:valAx>
        <c:axId val="345056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(in3)</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49424"/>
        <c:crosses val="autoZero"/>
        <c:crossBetween val="midCat"/>
      </c:valAx>
      <c:valAx>
        <c:axId val="34504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Candy Pieces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6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a:t>Relationship of Peak Area to Nitrate Concentration</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Sheet2!$A$1:$A$5</c:f>
              <c:numCache>
                <c:formatCode>General</c:formatCode>
                <c:ptCount val="5"/>
                <c:pt idx="0">
                  <c:v>2</c:v>
                </c:pt>
                <c:pt idx="1">
                  <c:v>10</c:v>
                </c:pt>
                <c:pt idx="2">
                  <c:v>20</c:v>
                </c:pt>
                <c:pt idx="3">
                  <c:v>50</c:v>
                </c:pt>
                <c:pt idx="4">
                  <c:v>100</c:v>
                </c:pt>
              </c:numCache>
            </c:numRef>
          </c:xVal>
          <c:yVal>
            <c:numRef>
              <c:f>Sheet2!$B$1:$B$5</c:f>
              <c:numCache>
                <c:formatCode>General</c:formatCode>
                <c:ptCount val="5"/>
                <c:pt idx="0">
                  <c:v>4.2359999999999998</c:v>
                </c:pt>
                <c:pt idx="1">
                  <c:v>21.916</c:v>
                </c:pt>
                <c:pt idx="2">
                  <c:v>42.15</c:v>
                </c:pt>
                <c:pt idx="3">
                  <c:v>99.534999999999997</c:v>
                </c:pt>
                <c:pt idx="4">
                  <c:v>195.697</c:v>
                </c:pt>
              </c:numCache>
            </c:numRef>
          </c:yVal>
          <c:smooth val="0"/>
        </c:ser>
        <c:dLbls>
          <c:showLegendKey val="0"/>
          <c:showVal val="0"/>
          <c:showCatName val="0"/>
          <c:showSerName val="0"/>
          <c:showPercent val="0"/>
          <c:showBubbleSize val="0"/>
        </c:dLbls>
        <c:axId val="345053736"/>
        <c:axId val="345050600"/>
      </c:scatterChart>
      <c:valAx>
        <c:axId val="345053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of Nitrate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0600"/>
        <c:crosses val="autoZero"/>
        <c:crossBetween val="midCat"/>
      </c:valAx>
      <c:valAx>
        <c:axId val="345050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Peak 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37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a:t>Relationship of Peak Area to Nitrate Concentration</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Sheet2!$A$1:$A$5</c:f>
              <c:numCache>
                <c:formatCode>General</c:formatCode>
                <c:ptCount val="5"/>
                <c:pt idx="0">
                  <c:v>2</c:v>
                </c:pt>
                <c:pt idx="1">
                  <c:v>10</c:v>
                </c:pt>
                <c:pt idx="2">
                  <c:v>20</c:v>
                </c:pt>
                <c:pt idx="3">
                  <c:v>50</c:v>
                </c:pt>
                <c:pt idx="4">
                  <c:v>100</c:v>
                </c:pt>
              </c:numCache>
            </c:numRef>
          </c:xVal>
          <c:yVal>
            <c:numRef>
              <c:f>Sheet2!$B$1:$B$5</c:f>
              <c:numCache>
                <c:formatCode>General</c:formatCode>
                <c:ptCount val="5"/>
                <c:pt idx="0">
                  <c:v>4.2359999999999998</c:v>
                </c:pt>
                <c:pt idx="1">
                  <c:v>21.916</c:v>
                </c:pt>
                <c:pt idx="2">
                  <c:v>42.15</c:v>
                </c:pt>
                <c:pt idx="3">
                  <c:v>99.534999999999997</c:v>
                </c:pt>
                <c:pt idx="4">
                  <c:v>195.697</c:v>
                </c:pt>
              </c:numCache>
            </c:numRef>
          </c:yVal>
          <c:smooth val="0"/>
        </c:ser>
        <c:dLbls>
          <c:showLegendKey val="0"/>
          <c:showVal val="0"/>
          <c:showCatName val="0"/>
          <c:showSerName val="0"/>
          <c:showPercent val="0"/>
          <c:showBubbleSize val="0"/>
        </c:dLbls>
        <c:axId val="345052168"/>
        <c:axId val="345052560"/>
      </c:scatterChart>
      <c:valAx>
        <c:axId val="345052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of Nitrate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2560"/>
        <c:crosses val="autoZero"/>
        <c:crossBetween val="midCat"/>
      </c:valAx>
      <c:valAx>
        <c:axId val="345052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Peak 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052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8ADD7-2EE4-49F4-995E-00DB40626684}"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2EC28-2936-4631-913A-F15C50E191C7}" type="slidenum">
              <a:rPr lang="en-US" smtClean="0"/>
              <a:t>‹#›</a:t>
            </a:fld>
            <a:endParaRPr lang="en-US"/>
          </a:p>
        </p:txBody>
      </p:sp>
    </p:spTree>
    <p:extLst>
      <p:ext uri="{BB962C8B-B14F-4D97-AF65-F5344CB8AC3E}">
        <p14:creationId xmlns:p14="http://schemas.microsoft.com/office/powerpoint/2010/main" val="47890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logs.edf.org/growingreturns/2014/08/06/lake-eries-fertilizer-problem-isnt-over-but-were-working-on-i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bc.co.uk/schools/gcsebitesize/science/edexcel/problems_in_environment/pollutionrev4.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toryboardthat.com/userboards/quenton4/the-eutrophication-proc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a:t>
            </a:r>
            <a:r>
              <a:rPr lang="en-US" dirty="0" err="1" smtClean="0"/>
              <a:t>source:</a:t>
            </a:r>
            <a:r>
              <a:rPr lang="en-US" sz="1200" u="sng" kern="1200" dirty="0" err="1" smtClean="0">
                <a:solidFill>
                  <a:schemeClr val="tx1"/>
                </a:solidFill>
                <a:effectLst/>
                <a:latin typeface="+mn-lt"/>
                <a:ea typeface="+mn-ea"/>
                <a:cs typeface="+mn-cs"/>
                <a:hlinkClick r:id="rId3"/>
              </a:rPr>
              <a:t>http</a:t>
            </a:r>
            <a:r>
              <a:rPr lang="en-US" sz="1200" u="sng" kern="1200" dirty="0" smtClean="0">
                <a:solidFill>
                  <a:schemeClr val="tx1"/>
                </a:solidFill>
                <a:effectLst/>
                <a:latin typeface="+mn-lt"/>
                <a:ea typeface="+mn-ea"/>
                <a:cs typeface="+mn-cs"/>
                <a:hlinkClick r:id="rId3"/>
              </a:rPr>
              <a:t>://blogs.edf.org/</a:t>
            </a:r>
            <a:r>
              <a:rPr lang="en-US" sz="1200" u="sng" kern="1200" dirty="0" err="1" smtClean="0">
                <a:solidFill>
                  <a:schemeClr val="tx1"/>
                </a:solidFill>
                <a:effectLst/>
                <a:latin typeface="+mn-lt"/>
                <a:ea typeface="+mn-ea"/>
                <a:cs typeface="+mn-cs"/>
                <a:hlinkClick r:id="rId3"/>
              </a:rPr>
              <a:t>growingreturns</a:t>
            </a:r>
            <a:r>
              <a:rPr lang="en-US" sz="1200" u="sng" kern="1200" dirty="0" smtClean="0">
                <a:solidFill>
                  <a:schemeClr val="tx1"/>
                </a:solidFill>
                <a:effectLst/>
                <a:latin typeface="+mn-lt"/>
                <a:ea typeface="+mn-ea"/>
                <a:cs typeface="+mn-cs"/>
                <a:hlinkClick r:id="rId3"/>
              </a:rPr>
              <a:t>/2014/08/06/lake-</a:t>
            </a:r>
            <a:r>
              <a:rPr lang="en-US" sz="1200" u="sng" kern="1200" dirty="0" err="1" smtClean="0">
                <a:solidFill>
                  <a:schemeClr val="tx1"/>
                </a:solidFill>
                <a:effectLst/>
                <a:latin typeface="+mn-lt"/>
                <a:ea typeface="+mn-ea"/>
                <a:cs typeface="+mn-cs"/>
                <a:hlinkClick r:id="rId3"/>
              </a:rPr>
              <a:t>eries</a:t>
            </a:r>
            <a:r>
              <a:rPr lang="en-US" sz="1200" u="sng" kern="1200" dirty="0" smtClean="0">
                <a:solidFill>
                  <a:schemeClr val="tx1"/>
                </a:solidFill>
                <a:effectLst/>
                <a:latin typeface="+mn-lt"/>
                <a:ea typeface="+mn-ea"/>
                <a:cs typeface="+mn-cs"/>
                <a:hlinkClick r:id="rId3"/>
              </a:rPr>
              <a:t>-fertilizer-problem-</a:t>
            </a:r>
            <a:r>
              <a:rPr lang="en-US" sz="1200" u="sng" kern="1200" dirty="0" err="1" smtClean="0">
                <a:solidFill>
                  <a:schemeClr val="tx1"/>
                </a:solidFill>
                <a:effectLst/>
                <a:latin typeface="+mn-lt"/>
                <a:ea typeface="+mn-ea"/>
                <a:cs typeface="+mn-cs"/>
                <a:hlinkClick r:id="rId3"/>
              </a:rPr>
              <a:t>isnt</a:t>
            </a:r>
            <a:r>
              <a:rPr lang="en-US" sz="1200" u="sng" kern="1200" dirty="0" smtClean="0">
                <a:solidFill>
                  <a:schemeClr val="tx1"/>
                </a:solidFill>
                <a:effectLst/>
                <a:latin typeface="+mn-lt"/>
                <a:ea typeface="+mn-ea"/>
                <a:cs typeface="+mn-cs"/>
                <a:hlinkClick r:id="rId3"/>
              </a:rPr>
              <a:t>-over-but-were-working-on-it/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5</a:t>
            </a:fld>
            <a:endParaRPr lang="en-US"/>
          </a:p>
        </p:txBody>
      </p:sp>
    </p:spTree>
    <p:extLst>
      <p:ext uri="{BB962C8B-B14F-4D97-AF65-F5344CB8AC3E}">
        <p14:creationId xmlns:p14="http://schemas.microsoft.com/office/powerpoint/2010/main" val="1104269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Khan Academy Chromatography</a:t>
            </a:r>
            <a:r>
              <a:rPr lang="en-US" baseline="0" dirty="0" smtClean="0"/>
              <a:t> Video: </a:t>
            </a:r>
            <a:r>
              <a:rPr lang="en-US" dirty="0" smtClean="0"/>
              <a:t>https://www.youtube.com/watch?v=SnbXQTTHGs4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17</a:t>
            </a:fld>
            <a:endParaRPr lang="en-US"/>
          </a:p>
        </p:txBody>
      </p:sp>
    </p:spTree>
    <p:extLst>
      <p:ext uri="{BB962C8B-B14F-4D97-AF65-F5344CB8AC3E}">
        <p14:creationId xmlns:p14="http://schemas.microsoft.com/office/powerpoint/2010/main" val="211202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Khan Academy Chromatography</a:t>
            </a:r>
            <a:r>
              <a:rPr lang="en-US" baseline="0" dirty="0" smtClean="0"/>
              <a:t> Video: </a:t>
            </a:r>
            <a:r>
              <a:rPr lang="en-US" dirty="0" smtClean="0"/>
              <a:t>https://www.youtube.com/watch?v=SnbXQTTHGs4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18</a:t>
            </a:fld>
            <a:endParaRPr lang="en-US"/>
          </a:p>
        </p:txBody>
      </p:sp>
    </p:spTree>
    <p:extLst>
      <p:ext uri="{BB962C8B-B14F-4D97-AF65-F5344CB8AC3E}">
        <p14:creationId xmlns:p14="http://schemas.microsoft.com/office/powerpoint/2010/main" val="374983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19</a:t>
            </a:fld>
            <a:endParaRPr lang="en-US"/>
          </a:p>
        </p:txBody>
      </p:sp>
    </p:spTree>
    <p:extLst>
      <p:ext uri="{BB962C8B-B14F-4D97-AF65-F5344CB8AC3E}">
        <p14:creationId xmlns:p14="http://schemas.microsoft.com/office/powerpoint/2010/main" val="304747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20</a:t>
            </a:fld>
            <a:endParaRPr lang="en-US"/>
          </a:p>
        </p:txBody>
      </p:sp>
    </p:spTree>
    <p:extLst>
      <p:ext uri="{BB962C8B-B14F-4D97-AF65-F5344CB8AC3E}">
        <p14:creationId xmlns:p14="http://schemas.microsoft.com/office/powerpoint/2010/main" val="332377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21</a:t>
            </a:fld>
            <a:endParaRPr lang="en-US"/>
          </a:p>
        </p:txBody>
      </p:sp>
    </p:spTree>
    <p:extLst>
      <p:ext uri="{BB962C8B-B14F-4D97-AF65-F5344CB8AC3E}">
        <p14:creationId xmlns:p14="http://schemas.microsoft.com/office/powerpoint/2010/main" val="356341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22</a:t>
            </a:fld>
            <a:endParaRPr lang="en-US"/>
          </a:p>
        </p:txBody>
      </p:sp>
    </p:spTree>
    <p:extLst>
      <p:ext uri="{BB962C8B-B14F-4D97-AF65-F5344CB8AC3E}">
        <p14:creationId xmlns:p14="http://schemas.microsoft.com/office/powerpoint/2010/main" val="176957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23</a:t>
            </a:fld>
            <a:endParaRPr lang="en-US"/>
          </a:p>
        </p:txBody>
      </p:sp>
    </p:spTree>
    <p:extLst>
      <p:ext uri="{BB962C8B-B14F-4D97-AF65-F5344CB8AC3E}">
        <p14:creationId xmlns:p14="http://schemas.microsoft.com/office/powerpoint/2010/main" val="2197733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24</a:t>
            </a:fld>
            <a:endParaRPr lang="en-US"/>
          </a:p>
        </p:txBody>
      </p:sp>
    </p:spTree>
    <p:extLst>
      <p:ext uri="{BB962C8B-B14F-4D97-AF65-F5344CB8AC3E}">
        <p14:creationId xmlns:p14="http://schemas.microsoft.com/office/powerpoint/2010/main" val="332946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25</a:t>
            </a:fld>
            <a:endParaRPr lang="en-US"/>
          </a:p>
        </p:txBody>
      </p:sp>
    </p:spTree>
    <p:extLst>
      <p:ext uri="{BB962C8B-B14F-4D97-AF65-F5344CB8AC3E}">
        <p14:creationId xmlns:p14="http://schemas.microsoft.com/office/powerpoint/2010/main" val="136135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http://dictionary.reference.com/browse/ion</a:t>
            </a:r>
          </a:p>
          <a:p>
            <a:r>
              <a:rPr lang="en-US" dirty="0" smtClean="0"/>
              <a:t>http://serc.carleton.edu/microbelife/research_methods/biogeochemical/ic.html</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26</a:t>
            </a:fld>
            <a:endParaRPr lang="en-US"/>
          </a:p>
        </p:txBody>
      </p:sp>
    </p:spTree>
    <p:extLst>
      <p:ext uri="{BB962C8B-B14F-4D97-AF65-F5344CB8AC3E}">
        <p14:creationId xmlns:p14="http://schemas.microsoft.com/office/powerpoint/2010/main" val="202837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source:</a:t>
            </a:r>
            <a:r>
              <a:rPr lang="en-US" baseline="0" dirty="0" smtClean="0"/>
              <a:t> </a:t>
            </a:r>
            <a:r>
              <a:rPr lang="en-US" sz="1200" u="sng" kern="1200" dirty="0" smtClean="0">
                <a:solidFill>
                  <a:schemeClr val="tx1"/>
                </a:solidFill>
                <a:effectLst/>
                <a:latin typeface="+mn-lt"/>
                <a:ea typeface="+mn-ea"/>
                <a:cs typeface="+mn-cs"/>
                <a:hlinkClick r:id="rId3"/>
              </a:rPr>
              <a:t>http://www.bbc.co.uk/schools/gcsebitesize/science/edexcel/problems_in_environment/pollutionrev4.shtml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6</a:t>
            </a:fld>
            <a:endParaRPr lang="en-US"/>
          </a:p>
        </p:txBody>
      </p:sp>
    </p:spTree>
    <p:extLst>
      <p:ext uri="{BB962C8B-B14F-4D97-AF65-F5344CB8AC3E}">
        <p14:creationId xmlns:p14="http://schemas.microsoft.com/office/powerpoint/2010/main" val="1202348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desired- can also introduce possibility of using a software such as Excel to do calculations so that they are more accurate*</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36</a:t>
            </a:fld>
            <a:endParaRPr lang="en-US"/>
          </a:p>
        </p:txBody>
      </p:sp>
    </p:spTree>
    <p:extLst>
      <p:ext uri="{BB962C8B-B14F-4D97-AF65-F5344CB8AC3E}">
        <p14:creationId xmlns:p14="http://schemas.microsoft.com/office/powerpoint/2010/main" val="3008513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makes sense because the volume of the prize</a:t>
            </a:r>
            <a:r>
              <a:rPr lang="en-US" baseline="0" dirty="0" smtClean="0"/>
              <a:t> jar</a:t>
            </a:r>
            <a:r>
              <a:rPr lang="en-US" dirty="0" smtClean="0"/>
              <a:t> (56.25) is between the</a:t>
            </a:r>
            <a:r>
              <a:rPr lang="en-US" baseline="0" dirty="0" smtClean="0"/>
              <a:t> two known volumes 45 and 60. So the number of pieces of candy in the prize jar should fall between 60 and 80. </a:t>
            </a:r>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38</a:t>
            </a:fld>
            <a:endParaRPr lang="en-US"/>
          </a:p>
        </p:txBody>
      </p:sp>
    </p:spTree>
    <p:extLst>
      <p:ext uri="{BB962C8B-B14F-4D97-AF65-F5344CB8AC3E}">
        <p14:creationId xmlns:p14="http://schemas.microsoft.com/office/powerpoint/2010/main" val="599552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42</a:t>
            </a:fld>
            <a:endParaRPr lang="en-US"/>
          </a:p>
        </p:txBody>
      </p:sp>
    </p:spTree>
    <p:extLst>
      <p:ext uri="{BB962C8B-B14F-4D97-AF65-F5344CB8AC3E}">
        <p14:creationId xmlns:p14="http://schemas.microsoft.com/office/powerpoint/2010/main" val="145100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43</a:t>
            </a:fld>
            <a:endParaRPr lang="en-US"/>
          </a:p>
        </p:txBody>
      </p:sp>
    </p:spTree>
    <p:extLst>
      <p:ext uri="{BB962C8B-B14F-4D97-AF65-F5344CB8AC3E}">
        <p14:creationId xmlns:p14="http://schemas.microsoft.com/office/powerpoint/2010/main" val="1531738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44</a:t>
            </a:fld>
            <a:endParaRPr lang="en-US"/>
          </a:p>
        </p:txBody>
      </p:sp>
    </p:spTree>
    <p:extLst>
      <p:ext uri="{BB962C8B-B14F-4D97-AF65-F5344CB8AC3E}">
        <p14:creationId xmlns:p14="http://schemas.microsoft.com/office/powerpoint/2010/main" val="349736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Calculations:</a:t>
            </a:r>
          </a:p>
          <a:p>
            <a:endParaRPr lang="en-US" dirty="0" smtClean="0"/>
          </a:p>
          <a:p>
            <a:r>
              <a:rPr lang="en-US" dirty="0" smtClean="0"/>
              <a:t>m=</a:t>
            </a:r>
            <a:r>
              <a:rPr lang="en-US" baseline="0" dirty="0" smtClean="0"/>
              <a:t> (21.9-4.2)/(10-2) </a:t>
            </a:r>
            <a:r>
              <a:rPr lang="en-US" baseline="0" dirty="0" smtClean="0">
                <a:sym typeface="Wingdings" panose="05000000000000000000" pitchFamily="2" charset="2"/>
              </a:rPr>
              <a:t> 17.7/8 = 2.2</a:t>
            </a:r>
          </a:p>
          <a:p>
            <a:endParaRPr lang="en-US" baseline="0" dirty="0" smtClean="0">
              <a:sym typeface="Wingdings" panose="05000000000000000000" pitchFamily="2" charset="2"/>
            </a:endParaRPr>
          </a:p>
          <a:p>
            <a:r>
              <a:rPr lang="en-US" baseline="0" dirty="0" smtClean="0">
                <a:sym typeface="Wingdings" panose="05000000000000000000" pitchFamily="2" charset="2"/>
              </a:rPr>
              <a:t>y = 4.2, x = 2  4.2 = (2.2)(2) + b  b = 4.2 – 4.4  b= - 0.2</a:t>
            </a:r>
            <a:endParaRPr lang="en-US" dirty="0" smtClean="0"/>
          </a:p>
        </p:txBody>
      </p:sp>
      <p:sp>
        <p:nvSpPr>
          <p:cNvPr id="4" name="Slide Number Placeholder 3"/>
          <p:cNvSpPr>
            <a:spLocks noGrp="1"/>
          </p:cNvSpPr>
          <p:nvPr>
            <p:ph type="sldNum" sz="quarter" idx="10"/>
          </p:nvPr>
        </p:nvSpPr>
        <p:spPr/>
        <p:txBody>
          <a:bodyPr/>
          <a:lstStyle/>
          <a:p>
            <a:fld id="{CCB2EC28-2936-4631-913A-F15C50E191C7}" type="slidenum">
              <a:rPr lang="en-US" smtClean="0"/>
              <a:t>45</a:t>
            </a:fld>
            <a:endParaRPr lang="en-US"/>
          </a:p>
        </p:txBody>
      </p:sp>
    </p:spTree>
    <p:extLst>
      <p:ext uri="{BB962C8B-B14F-4D97-AF65-F5344CB8AC3E}">
        <p14:creationId xmlns:p14="http://schemas.microsoft.com/office/powerpoint/2010/main" val="2579048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CB2EC28-2936-4631-913A-F15C50E191C7}" type="slidenum">
              <a:rPr lang="en-US" smtClean="0"/>
              <a:t>46</a:t>
            </a:fld>
            <a:endParaRPr lang="en-US"/>
          </a:p>
        </p:txBody>
      </p:sp>
    </p:spTree>
    <p:extLst>
      <p:ext uri="{BB962C8B-B14F-4D97-AF65-F5344CB8AC3E}">
        <p14:creationId xmlns:p14="http://schemas.microsoft.com/office/powerpoint/2010/main" val="2488960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CB2EC28-2936-4631-913A-F15C50E191C7}" type="slidenum">
              <a:rPr lang="en-US" smtClean="0"/>
              <a:t>47</a:t>
            </a:fld>
            <a:endParaRPr lang="en-US"/>
          </a:p>
        </p:txBody>
      </p:sp>
    </p:spTree>
    <p:extLst>
      <p:ext uri="{BB962C8B-B14F-4D97-AF65-F5344CB8AC3E}">
        <p14:creationId xmlns:p14="http://schemas.microsoft.com/office/powerpoint/2010/main" val="95378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t>
            </a:r>
            <a:r>
              <a:rPr lang="en-US" dirty="0" err="1" smtClean="0"/>
              <a:t>source:</a:t>
            </a:r>
            <a:r>
              <a:rPr lang="en-US" sz="1200" u="sng" kern="1200" dirty="0" err="1" smtClean="0">
                <a:solidFill>
                  <a:schemeClr val="tx1"/>
                </a:solidFill>
                <a:effectLst/>
                <a:latin typeface="+mn-lt"/>
                <a:ea typeface="+mn-ea"/>
                <a:cs typeface="+mn-cs"/>
                <a:hlinkClick r:id="rId3"/>
              </a:rPr>
              <a:t>http</a:t>
            </a:r>
            <a:r>
              <a:rPr lang="en-US" sz="1200" u="sng" kern="1200" smtClean="0">
                <a:solidFill>
                  <a:schemeClr val="tx1"/>
                </a:solidFill>
                <a:effectLst/>
                <a:latin typeface="+mn-lt"/>
                <a:ea typeface="+mn-ea"/>
                <a:cs typeface="+mn-cs"/>
                <a:hlinkClick r:id="rId3"/>
              </a:rPr>
              <a:t>://www.storyboardthat.com/userboards/quenton4/the-eutrophication-process</a:t>
            </a:r>
            <a:endParaRPr lang="en-US"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7</a:t>
            </a:fld>
            <a:endParaRPr lang="en-US"/>
          </a:p>
        </p:txBody>
      </p:sp>
    </p:spTree>
    <p:extLst>
      <p:ext uri="{BB962C8B-B14F-4D97-AF65-F5344CB8AC3E}">
        <p14:creationId xmlns:p14="http://schemas.microsoft.com/office/powerpoint/2010/main" val="315414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8</a:t>
            </a:fld>
            <a:endParaRPr lang="en-US"/>
          </a:p>
        </p:txBody>
      </p:sp>
    </p:spTree>
    <p:extLst>
      <p:ext uri="{BB962C8B-B14F-4D97-AF65-F5344CB8AC3E}">
        <p14:creationId xmlns:p14="http://schemas.microsoft.com/office/powerpoint/2010/main" val="381714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https://www.youtube.com/watch?v=SnbXQTTHGs4</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12</a:t>
            </a:fld>
            <a:endParaRPr lang="en-US"/>
          </a:p>
        </p:txBody>
      </p:sp>
    </p:spTree>
    <p:extLst>
      <p:ext uri="{BB962C8B-B14F-4D97-AF65-F5344CB8AC3E}">
        <p14:creationId xmlns:p14="http://schemas.microsoft.com/office/powerpoint/2010/main" val="145420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Khan Academy Chromatography</a:t>
            </a:r>
            <a:r>
              <a:rPr lang="en-US" baseline="0" dirty="0" smtClean="0"/>
              <a:t> Video: </a:t>
            </a:r>
            <a:r>
              <a:rPr lang="en-US" dirty="0" smtClean="0"/>
              <a:t>https://www.youtube.com/watch?v=SnbXQTTHGs4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13</a:t>
            </a:fld>
            <a:endParaRPr lang="en-US"/>
          </a:p>
        </p:txBody>
      </p:sp>
    </p:spTree>
    <p:extLst>
      <p:ext uri="{BB962C8B-B14F-4D97-AF65-F5344CB8AC3E}">
        <p14:creationId xmlns:p14="http://schemas.microsoft.com/office/powerpoint/2010/main" val="279850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Khan Academy Chromatography</a:t>
            </a:r>
            <a:r>
              <a:rPr lang="en-US" baseline="0" dirty="0" smtClean="0"/>
              <a:t> Video: </a:t>
            </a:r>
            <a:r>
              <a:rPr lang="en-US" dirty="0" smtClean="0"/>
              <a:t>https://www.youtube.com/watch?v=SnbXQTTHGs4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14</a:t>
            </a:fld>
            <a:endParaRPr lang="en-US"/>
          </a:p>
        </p:txBody>
      </p:sp>
    </p:spTree>
    <p:extLst>
      <p:ext uri="{BB962C8B-B14F-4D97-AF65-F5344CB8AC3E}">
        <p14:creationId xmlns:p14="http://schemas.microsoft.com/office/powerpoint/2010/main" val="5671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Khan Academy Chromatography</a:t>
            </a:r>
            <a:r>
              <a:rPr lang="en-US" baseline="0" dirty="0" smtClean="0"/>
              <a:t> Video: </a:t>
            </a:r>
            <a:r>
              <a:rPr lang="en-US" dirty="0" smtClean="0"/>
              <a:t>https://www.youtube.com/watch?v=SnbXQTTHGs4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15</a:t>
            </a:fld>
            <a:endParaRPr lang="en-US"/>
          </a:p>
        </p:txBody>
      </p:sp>
    </p:spTree>
    <p:extLst>
      <p:ext uri="{BB962C8B-B14F-4D97-AF65-F5344CB8AC3E}">
        <p14:creationId xmlns:p14="http://schemas.microsoft.com/office/powerpoint/2010/main" val="173012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Khan Academy Chromatography</a:t>
            </a:r>
            <a:r>
              <a:rPr lang="en-US" baseline="0" dirty="0" smtClean="0"/>
              <a:t> Video: </a:t>
            </a:r>
            <a:r>
              <a:rPr lang="en-US" dirty="0" smtClean="0"/>
              <a:t>https://www.youtube.com/watch?v=SnbXQTTHGs4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B2EC28-2936-4631-913A-F15C50E191C7}" type="slidenum">
              <a:rPr lang="en-US" smtClean="0"/>
              <a:t>16</a:t>
            </a:fld>
            <a:endParaRPr lang="en-US"/>
          </a:p>
        </p:txBody>
      </p:sp>
    </p:spTree>
    <p:extLst>
      <p:ext uri="{BB962C8B-B14F-4D97-AF65-F5344CB8AC3E}">
        <p14:creationId xmlns:p14="http://schemas.microsoft.com/office/powerpoint/2010/main" val="324143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E479F-02AC-48A8-B7CA-7EC3901706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80076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E479F-02AC-48A8-B7CA-7EC3901706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22127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E479F-02AC-48A8-B7CA-7EC3901706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379225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E479F-02AC-48A8-B7CA-7EC3901706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354549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E479F-02AC-48A8-B7CA-7EC39017062F}"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315653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E479F-02AC-48A8-B7CA-7EC39017062F}"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404871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E479F-02AC-48A8-B7CA-7EC39017062F}"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182536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E479F-02AC-48A8-B7CA-7EC39017062F}"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122035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E479F-02AC-48A8-B7CA-7EC39017062F}"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261761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E479F-02AC-48A8-B7CA-7EC39017062F}"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384817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E479F-02AC-48A8-B7CA-7EC39017062F}"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1D4E2-416A-47AA-9254-037C8B8B5636}" type="slidenum">
              <a:rPr lang="en-US" smtClean="0"/>
              <a:t>‹#›</a:t>
            </a:fld>
            <a:endParaRPr lang="en-US"/>
          </a:p>
        </p:txBody>
      </p:sp>
    </p:spTree>
    <p:extLst>
      <p:ext uri="{BB962C8B-B14F-4D97-AF65-F5344CB8AC3E}">
        <p14:creationId xmlns:p14="http://schemas.microsoft.com/office/powerpoint/2010/main" val="160791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E479F-02AC-48A8-B7CA-7EC39017062F}" type="datetimeFigureOut">
              <a:rPr lang="en-US" smtClean="0"/>
              <a:t>5/11/2016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1D4E2-416A-47AA-9254-037C8B8B5636}" type="slidenum">
              <a:rPr lang="en-US" smtClean="0"/>
              <a:t>‹#›</a:t>
            </a:fld>
            <a:endParaRPr lang="en-US"/>
          </a:p>
        </p:txBody>
      </p:sp>
    </p:spTree>
    <p:extLst>
      <p:ext uri="{BB962C8B-B14F-4D97-AF65-F5344CB8AC3E}">
        <p14:creationId xmlns:p14="http://schemas.microsoft.com/office/powerpoint/2010/main" val="427383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Nitrates Background</a:t>
            </a:r>
            <a:endParaRPr lang="en-US" b="1" dirty="0"/>
          </a:p>
        </p:txBody>
      </p:sp>
    </p:spTree>
    <p:extLst>
      <p:ext uri="{BB962C8B-B14F-4D97-AF65-F5344CB8AC3E}">
        <p14:creationId xmlns:p14="http://schemas.microsoft.com/office/powerpoint/2010/main" val="2790680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Why study Nitrates in Water??</a:t>
            </a:r>
            <a:endParaRPr lang="en-US" b="1" u="sng" dirty="0"/>
          </a:p>
        </p:txBody>
      </p:sp>
      <p:sp>
        <p:nvSpPr>
          <p:cNvPr id="3" name="Content Placeholder 2"/>
          <p:cNvSpPr>
            <a:spLocks noGrp="1"/>
          </p:cNvSpPr>
          <p:nvPr>
            <p:ph idx="1"/>
          </p:nvPr>
        </p:nvSpPr>
        <p:spPr>
          <a:xfrm>
            <a:off x="838200" y="1825625"/>
            <a:ext cx="10515600" cy="1069975"/>
          </a:xfrm>
        </p:spPr>
        <p:txBody>
          <a:bodyPr/>
          <a:lstStyle/>
          <a:p>
            <a:r>
              <a:rPr lang="en-US" dirty="0" smtClean="0"/>
              <a:t>Because they are important to our health and the health of the environment!</a:t>
            </a:r>
            <a:endParaRPr lang="en-US" dirty="0"/>
          </a:p>
        </p:txBody>
      </p:sp>
      <p:grpSp>
        <p:nvGrpSpPr>
          <p:cNvPr id="4" name="Group 3"/>
          <p:cNvGrpSpPr/>
          <p:nvPr/>
        </p:nvGrpSpPr>
        <p:grpSpPr>
          <a:xfrm>
            <a:off x="1374775" y="3172776"/>
            <a:ext cx="8978691" cy="2902904"/>
            <a:chOff x="1130935" y="3335336"/>
            <a:chExt cx="8978691" cy="2902904"/>
          </a:xfrm>
        </p:grpSpPr>
        <p:pic>
          <p:nvPicPr>
            <p:cNvPr id="12290" name="Picture 2" descr="http://ocw.uci.edu/upload/images/public_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935" y="3335337"/>
              <a:ext cx="4374941" cy="290290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parade.com/wp-content/uploads/2013/10/in-person-help-health-care-ft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876" y="3335336"/>
              <a:ext cx="4603750" cy="29029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1221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How do we detect them?</a:t>
            </a:r>
            <a:endParaRPr lang="en-US" b="1" u="sng" dirty="0"/>
          </a:p>
        </p:txBody>
      </p:sp>
      <p:sp>
        <p:nvSpPr>
          <p:cNvPr id="3" name="Content Placeholder 2"/>
          <p:cNvSpPr>
            <a:spLocks noGrp="1"/>
          </p:cNvSpPr>
          <p:nvPr>
            <p:ph idx="1"/>
          </p:nvPr>
        </p:nvSpPr>
        <p:spPr>
          <a:xfrm>
            <a:off x="838200" y="1690688"/>
            <a:ext cx="5105400" cy="4351338"/>
          </a:xfrm>
        </p:spPr>
        <p:txBody>
          <a:bodyPr>
            <a:normAutofit fontScale="92500" lnSpcReduction="20000"/>
          </a:bodyPr>
          <a:lstStyle/>
          <a:p>
            <a:r>
              <a:rPr lang="en-US" dirty="0" smtClean="0"/>
              <a:t>You cannot detect the presence of nitrates just be looking for them with the naked eye, so we must use other ways to test for them.</a:t>
            </a:r>
          </a:p>
          <a:p>
            <a:r>
              <a:rPr lang="en-US" dirty="0" smtClean="0"/>
              <a:t>Nitrate Test Kits- portable test kit that allows you to test nitrate levels from multiple water sources. Colorimetric scale gives you nitrate concentration.</a:t>
            </a:r>
            <a:endParaRPr lang="en-US" dirty="0"/>
          </a:p>
          <a:p>
            <a:r>
              <a:rPr lang="en-US" dirty="0" smtClean="0"/>
              <a:t>Ion Chromatography – type of chromatography that separates ions based on their affinity to the ion exchanger in an Ion Chromatograph. </a:t>
            </a:r>
            <a:endParaRPr lang="en-US" dirty="0"/>
          </a:p>
        </p:txBody>
      </p:sp>
      <p:pic>
        <p:nvPicPr>
          <p:cNvPr id="1026" name="Picture 2" descr="Water Nitrate Test Kit Standard Range: 5 Sampl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346" y="1690688"/>
            <a:ext cx="2907350" cy="2041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018" r="23107"/>
          <a:stretch/>
        </p:blipFill>
        <p:spPr>
          <a:xfrm>
            <a:off x="7660346" y="3858443"/>
            <a:ext cx="2907350" cy="2696674"/>
          </a:xfrm>
          <a:prstGeom prst="rect">
            <a:avLst/>
          </a:prstGeom>
        </p:spPr>
      </p:pic>
    </p:spTree>
    <p:extLst>
      <p:ext uri="{BB962C8B-B14F-4D97-AF65-F5344CB8AC3E}">
        <p14:creationId xmlns:p14="http://schemas.microsoft.com/office/powerpoint/2010/main" val="2563942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101"/>
            <a:ext cx="10515600" cy="1325563"/>
          </a:xfrm>
        </p:spPr>
        <p:txBody>
          <a:bodyPr/>
          <a:lstStyle/>
          <a:p>
            <a:pPr algn="ctr"/>
            <a:r>
              <a:rPr lang="en-US" b="1" u="sng" dirty="0" smtClean="0"/>
              <a:t>What is chromatography?</a:t>
            </a:r>
            <a:endParaRPr lang="en-US" b="1" u="sng" dirty="0"/>
          </a:p>
        </p:txBody>
      </p:sp>
      <p:sp>
        <p:nvSpPr>
          <p:cNvPr id="3" name="Content Placeholder 2"/>
          <p:cNvSpPr>
            <a:spLocks noGrp="1"/>
          </p:cNvSpPr>
          <p:nvPr>
            <p:ph idx="1"/>
          </p:nvPr>
        </p:nvSpPr>
        <p:spPr>
          <a:xfrm>
            <a:off x="1023125" y="1467664"/>
            <a:ext cx="5022076" cy="5095696"/>
          </a:xfrm>
        </p:spPr>
        <p:txBody>
          <a:bodyPr>
            <a:normAutofit fontScale="92500" lnSpcReduction="20000"/>
          </a:bodyPr>
          <a:lstStyle/>
          <a:p>
            <a:r>
              <a:rPr lang="en-US" dirty="0" smtClean="0"/>
              <a:t>Chromatography- a set of laboratory techniques that is designed to separate mixtures.</a:t>
            </a:r>
          </a:p>
          <a:p>
            <a:r>
              <a:rPr lang="en-US" dirty="0" smtClean="0"/>
              <a:t>Example: Paper Chromatography</a:t>
            </a:r>
          </a:p>
          <a:p>
            <a:pPr lvl="1"/>
            <a:r>
              <a:rPr lang="en-US" sz="2600" dirty="0" smtClean="0"/>
              <a:t>The </a:t>
            </a:r>
            <a:r>
              <a:rPr lang="en-US" sz="2600" dirty="0"/>
              <a:t>ink used in black magic markers is actually composed of several different colors. We can separate the ink colors by performing paper chromatography. </a:t>
            </a:r>
          </a:p>
          <a:p>
            <a:pPr lvl="1"/>
            <a:r>
              <a:rPr lang="en-US" sz="2600" dirty="0" smtClean="0"/>
              <a:t>Supplies:</a:t>
            </a:r>
          </a:p>
          <a:p>
            <a:pPr lvl="2"/>
            <a:r>
              <a:rPr lang="en-US" sz="2200" dirty="0" smtClean="0"/>
              <a:t>Coffee filter (Cut into a rectangular piece)</a:t>
            </a:r>
          </a:p>
          <a:p>
            <a:pPr lvl="2"/>
            <a:r>
              <a:rPr lang="en-US" sz="2200" dirty="0" smtClean="0"/>
              <a:t>Black magic marker</a:t>
            </a:r>
          </a:p>
          <a:p>
            <a:pPr lvl="2"/>
            <a:r>
              <a:rPr lang="en-US" sz="2200" dirty="0" smtClean="0"/>
              <a:t>Beaker or plastic cup</a:t>
            </a:r>
          </a:p>
          <a:p>
            <a:pPr lvl="2"/>
            <a:r>
              <a:rPr lang="en-US" sz="2200" dirty="0" smtClean="0"/>
              <a:t>Water</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985" t="6401" r="7926" b="11467"/>
          <a:stretch/>
        </p:blipFill>
        <p:spPr>
          <a:xfrm>
            <a:off x="6499884" y="1958848"/>
            <a:ext cx="4988514" cy="3100832"/>
          </a:xfrm>
          <a:prstGeom prst="rect">
            <a:avLst/>
          </a:prstGeom>
        </p:spPr>
      </p:pic>
    </p:spTree>
    <p:extLst>
      <p:ext uri="{BB962C8B-B14F-4D97-AF65-F5344CB8AC3E}">
        <p14:creationId xmlns:p14="http://schemas.microsoft.com/office/powerpoint/2010/main" val="1121937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0181"/>
            <a:ext cx="10515600" cy="1325563"/>
          </a:xfrm>
        </p:spPr>
        <p:txBody>
          <a:bodyPr/>
          <a:lstStyle/>
          <a:p>
            <a:pPr algn="ctr"/>
            <a:r>
              <a:rPr lang="en-US" b="1" u="sng" dirty="0" smtClean="0"/>
              <a:t>Paper Chromatography</a:t>
            </a:r>
            <a:endParaRPr lang="en-US" b="1" u="sng" dirty="0"/>
          </a:p>
        </p:txBody>
      </p:sp>
      <p:sp>
        <p:nvSpPr>
          <p:cNvPr id="3" name="Content Placeholder 2"/>
          <p:cNvSpPr>
            <a:spLocks noGrp="1"/>
          </p:cNvSpPr>
          <p:nvPr>
            <p:ph idx="1"/>
          </p:nvPr>
        </p:nvSpPr>
        <p:spPr>
          <a:xfrm>
            <a:off x="1203960" y="1233984"/>
            <a:ext cx="10012679" cy="2128976"/>
          </a:xfrm>
        </p:spPr>
        <p:txBody>
          <a:bodyPr>
            <a:normAutofit/>
          </a:bodyPr>
          <a:lstStyle/>
          <a:p>
            <a:pPr marL="514350" indent="-514350">
              <a:buFont typeface="+mj-lt"/>
              <a:buAutoNum type="arabicPeriod"/>
            </a:pPr>
            <a:r>
              <a:rPr lang="en-US" dirty="0" smtClean="0"/>
              <a:t>Using the magic marker, draw a line about 1 inch from the bottom of a rectangular piece of coffee filter.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742" t="24667" r="40814" b="30133"/>
          <a:stretch/>
        </p:blipFill>
        <p:spPr>
          <a:xfrm>
            <a:off x="4531360" y="2177088"/>
            <a:ext cx="2905760" cy="4282840"/>
          </a:xfrm>
          <a:prstGeom prst="rect">
            <a:avLst/>
          </a:prstGeom>
        </p:spPr>
      </p:pic>
    </p:spTree>
    <p:extLst>
      <p:ext uri="{BB962C8B-B14F-4D97-AF65-F5344CB8AC3E}">
        <p14:creationId xmlns:p14="http://schemas.microsoft.com/office/powerpoint/2010/main" val="2753966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0181"/>
            <a:ext cx="10515600" cy="1325563"/>
          </a:xfrm>
        </p:spPr>
        <p:txBody>
          <a:bodyPr/>
          <a:lstStyle/>
          <a:p>
            <a:pPr algn="ctr"/>
            <a:r>
              <a:rPr lang="en-US" b="1" u="sng" dirty="0" smtClean="0"/>
              <a:t>Paper Chromatography</a:t>
            </a:r>
            <a:endParaRPr lang="en-US" b="1" u="sng" dirty="0"/>
          </a:p>
        </p:txBody>
      </p:sp>
      <p:sp>
        <p:nvSpPr>
          <p:cNvPr id="3" name="Content Placeholder 2"/>
          <p:cNvSpPr>
            <a:spLocks noGrp="1"/>
          </p:cNvSpPr>
          <p:nvPr>
            <p:ph idx="1"/>
          </p:nvPr>
        </p:nvSpPr>
        <p:spPr>
          <a:xfrm>
            <a:off x="868680" y="1223824"/>
            <a:ext cx="10630395" cy="2128976"/>
          </a:xfrm>
        </p:spPr>
        <p:txBody>
          <a:bodyPr>
            <a:normAutofit/>
          </a:bodyPr>
          <a:lstStyle/>
          <a:p>
            <a:pPr marL="0" indent="0">
              <a:buNone/>
            </a:pPr>
            <a:r>
              <a:rPr lang="en-US" dirty="0" smtClean="0"/>
              <a:t>2. Put a small amount of water in the beaker/cup so that it will cover the bottom of the coffee filter, but not touch your marker line.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240" t="7083" r="25787" b="20208"/>
          <a:stretch/>
        </p:blipFill>
        <p:spPr>
          <a:xfrm>
            <a:off x="4074161" y="2288312"/>
            <a:ext cx="3637278" cy="3835076"/>
          </a:xfrm>
          <a:prstGeom prst="rect">
            <a:avLst/>
          </a:prstGeom>
        </p:spPr>
      </p:pic>
    </p:spTree>
    <p:extLst>
      <p:ext uri="{BB962C8B-B14F-4D97-AF65-F5344CB8AC3E}">
        <p14:creationId xmlns:p14="http://schemas.microsoft.com/office/powerpoint/2010/main" val="3086849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0181"/>
            <a:ext cx="10515600" cy="1325563"/>
          </a:xfrm>
        </p:spPr>
        <p:txBody>
          <a:bodyPr/>
          <a:lstStyle/>
          <a:p>
            <a:pPr algn="ctr"/>
            <a:r>
              <a:rPr lang="en-US" b="1" u="sng" dirty="0" smtClean="0"/>
              <a:t>Paper Chromatography</a:t>
            </a:r>
            <a:endParaRPr lang="en-US" b="1" u="sng" dirty="0"/>
          </a:p>
        </p:txBody>
      </p:sp>
      <p:sp>
        <p:nvSpPr>
          <p:cNvPr id="3" name="Content Placeholder 2"/>
          <p:cNvSpPr>
            <a:spLocks noGrp="1"/>
          </p:cNvSpPr>
          <p:nvPr>
            <p:ph idx="1"/>
          </p:nvPr>
        </p:nvSpPr>
        <p:spPr>
          <a:xfrm>
            <a:off x="868680" y="1223824"/>
            <a:ext cx="10630395" cy="2128976"/>
          </a:xfrm>
        </p:spPr>
        <p:txBody>
          <a:bodyPr>
            <a:normAutofit/>
          </a:bodyPr>
          <a:lstStyle/>
          <a:p>
            <a:pPr marL="0" indent="0">
              <a:buNone/>
            </a:pPr>
            <a:r>
              <a:rPr lang="en-US" dirty="0" smtClean="0"/>
              <a:t>3.  Place your piece of coffee filter in the beaker/cup containing water with the side with the marker line being closest to the water.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213" r="30232" b="21458"/>
          <a:stretch/>
        </p:blipFill>
        <p:spPr>
          <a:xfrm>
            <a:off x="4053840" y="2374908"/>
            <a:ext cx="3601086" cy="3729696"/>
          </a:xfrm>
          <a:prstGeom prst="rect">
            <a:avLst/>
          </a:prstGeom>
        </p:spPr>
      </p:pic>
    </p:spTree>
    <p:extLst>
      <p:ext uri="{BB962C8B-B14F-4D97-AF65-F5344CB8AC3E}">
        <p14:creationId xmlns:p14="http://schemas.microsoft.com/office/powerpoint/2010/main" val="1060169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0181"/>
            <a:ext cx="10515600" cy="1325563"/>
          </a:xfrm>
        </p:spPr>
        <p:txBody>
          <a:bodyPr/>
          <a:lstStyle/>
          <a:p>
            <a:pPr algn="ctr"/>
            <a:r>
              <a:rPr lang="en-US" b="1" u="sng" dirty="0" smtClean="0"/>
              <a:t>Paper Chromatography</a:t>
            </a:r>
            <a:endParaRPr lang="en-US" b="1" u="sng" dirty="0"/>
          </a:p>
        </p:txBody>
      </p:sp>
      <p:sp>
        <p:nvSpPr>
          <p:cNvPr id="3" name="Content Placeholder 2"/>
          <p:cNvSpPr>
            <a:spLocks noGrp="1"/>
          </p:cNvSpPr>
          <p:nvPr>
            <p:ph idx="1"/>
          </p:nvPr>
        </p:nvSpPr>
        <p:spPr>
          <a:xfrm>
            <a:off x="868680" y="1223824"/>
            <a:ext cx="10630395" cy="2128976"/>
          </a:xfrm>
        </p:spPr>
        <p:txBody>
          <a:bodyPr>
            <a:normAutofit/>
          </a:bodyPr>
          <a:lstStyle/>
          <a:p>
            <a:pPr marL="0" indent="0">
              <a:buNone/>
            </a:pPr>
            <a:r>
              <a:rPr lang="en-US" dirty="0" smtClean="0"/>
              <a:t>4.  Let sit for ~20 minutes and watch the colors separate!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435" r="22037" b="6875"/>
          <a:stretch/>
        </p:blipFill>
        <p:spPr>
          <a:xfrm>
            <a:off x="1121712" y="2098994"/>
            <a:ext cx="3546824" cy="3895406"/>
          </a:xfrm>
          <a:prstGeom prst="rect">
            <a:avLst/>
          </a:prstGeom>
        </p:spPr>
      </p:pic>
      <p:sp>
        <p:nvSpPr>
          <p:cNvPr id="8" name="Right Arrow 7"/>
          <p:cNvSpPr/>
          <p:nvPr/>
        </p:nvSpPr>
        <p:spPr>
          <a:xfrm>
            <a:off x="5334000" y="3454400"/>
            <a:ext cx="2032000" cy="5892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324" r="11620"/>
          <a:stretch/>
        </p:blipFill>
        <p:spPr>
          <a:xfrm>
            <a:off x="7682733" y="2095977"/>
            <a:ext cx="3579643" cy="3895406"/>
          </a:xfrm>
          <a:prstGeom prst="rect">
            <a:avLst/>
          </a:prstGeom>
        </p:spPr>
      </p:pic>
    </p:spTree>
    <p:extLst>
      <p:ext uri="{BB962C8B-B14F-4D97-AF65-F5344CB8AC3E}">
        <p14:creationId xmlns:p14="http://schemas.microsoft.com/office/powerpoint/2010/main" val="377160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0181"/>
            <a:ext cx="10515600" cy="1325563"/>
          </a:xfrm>
        </p:spPr>
        <p:txBody>
          <a:bodyPr/>
          <a:lstStyle/>
          <a:p>
            <a:pPr algn="ctr"/>
            <a:r>
              <a:rPr lang="en-US" b="1" u="sng" dirty="0" smtClean="0"/>
              <a:t>Paper Chromatography</a:t>
            </a:r>
            <a:endParaRPr lang="en-US" b="1" u="sng" dirty="0"/>
          </a:p>
        </p:txBody>
      </p:sp>
      <p:sp>
        <p:nvSpPr>
          <p:cNvPr id="3" name="Content Placeholder 2"/>
          <p:cNvSpPr>
            <a:spLocks noGrp="1"/>
          </p:cNvSpPr>
          <p:nvPr>
            <p:ph idx="1"/>
          </p:nvPr>
        </p:nvSpPr>
        <p:spPr>
          <a:xfrm>
            <a:off x="868680" y="1223824"/>
            <a:ext cx="10630395" cy="2128976"/>
          </a:xfrm>
        </p:spPr>
        <p:txBody>
          <a:bodyPr>
            <a:normAutofit/>
          </a:bodyPr>
          <a:lstStyle/>
          <a:p>
            <a:pPr marL="0" indent="0">
              <a:buNone/>
            </a:pPr>
            <a:r>
              <a:rPr lang="en-US" dirty="0" smtClean="0"/>
              <a:t>We are now able to distinguish the separate colors of the ink. The black ink is actually made up of blue, orange, yellow, and red.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8492" t="25333" r="38973" b="27333"/>
          <a:stretch/>
        </p:blipFill>
        <p:spPr>
          <a:xfrm>
            <a:off x="2816352" y="2417307"/>
            <a:ext cx="2741168" cy="3831160"/>
          </a:xfrm>
          <a:prstGeom prst="rect">
            <a:avLst/>
          </a:prstGeom>
        </p:spPr>
      </p:pic>
      <p:pic>
        <p:nvPicPr>
          <p:cNvPr id="2052" name="Picture 4" descr="https://pbs.twimg.com/media/A8u-22vCAAAX_u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334" y="2549387"/>
            <a:ext cx="3359785" cy="335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35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0181"/>
            <a:ext cx="10515600" cy="1325563"/>
          </a:xfrm>
        </p:spPr>
        <p:txBody>
          <a:bodyPr/>
          <a:lstStyle/>
          <a:p>
            <a:pPr algn="ctr"/>
            <a:r>
              <a:rPr lang="en-US" b="1" u="sng" dirty="0" smtClean="0"/>
              <a:t>Paper Chromatography</a:t>
            </a:r>
            <a:endParaRPr lang="en-US" b="1" u="sng" dirty="0"/>
          </a:p>
        </p:txBody>
      </p:sp>
      <p:sp>
        <p:nvSpPr>
          <p:cNvPr id="3" name="Content Placeholder 2"/>
          <p:cNvSpPr>
            <a:spLocks noGrp="1"/>
          </p:cNvSpPr>
          <p:nvPr>
            <p:ph idx="1"/>
          </p:nvPr>
        </p:nvSpPr>
        <p:spPr>
          <a:xfrm>
            <a:off x="868680" y="1223824"/>
            <a:ext cx="10630395" cy="2128976"/>
          </a:xfrm>
        </p:spPr>
        <p:txBody>
          <a:bodyPr>
            <a:noAutofit/>
          </a:bodyPr>
          <a:lstStyle/>
          <a:p>
            <a:pPr marL="0" indent="0">
              <a:buNone/>
            </a:pPr>
            <a:r>
              <a:rPr lang="en-US" sz="2400" dirty="0" smtClean="0"/>
              <a:t>In chromatography a mixture is separated by distributing the parts between two phases- the </a:t>
            </a:r>
            <a:r>
              <a:rPr lang="en-US" sz="2400" b="1" dirty="0" smtClean="0"/>
              <a:t>stationary phase</a:t>
            </a:r>
            <a:r>
              <a:rPr lang="en-US" sz="2400" dirty="0" smtClean="0"/>
              <a:t> and the </a:t>
            </a:r>
            <a:r>
              <a:rPr lang="en-US" sz="2400" b="1" dirty="0" smtClean="0"/>
              <a:t>mobile phase</a:t>
            </a:r>
            <a:r>
              <a:rPr lang="en-US" sz="2400" dirty="0" smtClean="0"/>
              <a:t>. In this example the </a:t>
            </a:r>
            <a:r>
              <a:rPr lang="en-US" sz="2400" b="1" dirty="0" smtClean="0"/>
              <a:t>coffee filter </a:t>
            </a:r>
            <a:r>
              <a:rPr lang="en-US" sz="2400" dirty="0" smtClean="0"/>
              <a:t>is the </a:t>
            </a:r>
            <a:r>
              <a:rPr lang="en-US" sz="2400" b="1" dirty="0" smtClean="0"/>
              <a:t>stationary phase</a:t>
            </a:r>
            <a:r>
              <a:rPr lang="en-US" sz="2400" dirty="0" smtClean="0"/>
              <a:t>, because it remains fixed in place. The </a:t>
            </a:r>
            <a:r>
              <a:rPr lang="en-US" sz="2400" b="1" dirty="0" smtClean="0"/>
              <a:t>water</a:t>
            </a:r>
            <a:r>
              <a:rPr lang="en-US" sz="2400" dirty="0" smtClean="0"/>
              <a:t> in the cup is the </a:t>
            </a:r>
            <a:r>
              <a:rPr lang="en-US" sz="2400" b="1" dirty="0" smtClean="0"/>
              <a:t>mobile phase</a:t>
            </a:r>
            <a:r>
              <a:rPr lang="en-US" sz="2400" dirty="0" smtClean="0"/>
              <a:t>, because it travels up the coffee filter to separate the ink. The </a:t>
            </a:r>
            <a:r>
              <a:rPr lang="en-US" sz="2400" b="1" dirty="0" smtClean="0"/>
              <a:t>ink</a:t>
            </a:r>
            <a:r>
              <a:rPr lang="en-US" sz="2400" dirty="0" smtClean="0"/>
              <a:t> in the magic marker is the </a:t>
            </a:r>
            <a:r>
              <a:rPr lang="en-US" sz="2400" b="1" dirty="0" smtClean="0"/>
              <a:t>mixture</a:t>
            </a:r>
            <a:r>
              <a:rPr lang="en-US" sz="2400" dirty="0" smtClean="0"/>
              <a:t> we want to separate, and our </a:t>
            </a:r>
            <a:r>
              <a:rPr lang="en-US" sz="2400" b="1" dirty="0" smtClean="0"/>
              <a:t>eye</a:t>
            </a:r>
            <a:r>
              <a:rPr lang="en-US" sz="2400" dirty="0" smtClean="0"/>
              <a:t>s act as a </a:t>
            </a:r>
            <a:r>
              <a:rPr lang="en-US" sz="2400" b="1" dirty="0" smtClean="0"/>
              <a:t>detector</a:t>
            </a:r>
            <a:r>
              <a:rPr lang="en-US" sz="2400" dirty="0" smtClean="0"/>
              <a:t> of the colors.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629" y="3352800"/>
            <a:ext cx="2148971" cy="2148971"/>
          </a:xfrm>
          <a:prstGeom prst="rect">
            <a:avLst/>
          </a:prstGeom>
        </p:spPr>
      </p:pic>
      <p:sp>
        <p:nvSpPr>
          <p:cNvPr id="5" name="TextBox 4"/>
          <p:cNvSpPr txBox="1"/>
          <p:nvPr/>
        </p:nvSpPr>
        <p:spPr>
          <a:xfrm>
            <a:off x="9276080" y="5359856"/>
            <a:ext cx="1788160" cy="461665"/>
          </a:xfrm>
          <a:prstGeom prst="rect">
            <a:avLst/>
          </a:prstGeom>
          <a:noFill/>
        </p:spPr>
        <p:txBody>
          <a:bodyPr wrap="square" rtlCol="0">
            <a:spAutoFit/>
          </a:bodyPr>
          <a:lstStyle/>
          <a:p>
            <a:r>
              <a:rPr lang="en-US" sz="2400" b="1" dirty="0" smtClean="0"/>
              <a:t>Detector</a:t>
            </a:r>
            <a:endParaRPr lang="en-US" sz="2400" b="1"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852" t="25867" r="52726" b="15200"/>
          <a:stretch/>
        </p:blipFill>
        <p:spPr>
          <a:xfrm>
            <a:off x="868680" y="3352800"/>
            <a:ext cx="1821032" cy="2814320"/>
          </a:xfrm>
          <a:prstGeom prst="rect">
            <a:avLst/>
          </a:prstGeom>
        </p:spPr>
      </p:pic>
      <p:sp>
        <p:nvSpPr>
          <p:cNvPr id="7" name="TextBox 6"/>
          <p:cNvSpPr txBox="1"/>
          <p:nvPr/>
        </p:nvSpPr>
        <p:spPr>
          <a:xfrm>
            <a:off x="901552" y="4344461"/>
            <a:ext cx="1788160" cy="830997"/>
          </a:xfrm>
          <a:prstGeom prst="rect">
            <a:avLst/>
          </a:prstGeom>
          <a:noFill/>
        </p:spPr>
        <p:txBody>
          <a:bodyPr wrap="square" rtlCol="0">
            <a:spAutoFit/>
          </a:bodyPr>
          <a:lstStyle/>
          <a:p>
            <a:pPr algn="ctr"/>
            <a:r>
              <a:rPr lang="en-US" sz="2400" b="1" dirty="0" smtClean="0"/>
              <a:t>Stationary Phase</a:t>
            </a:r>
            <a:endParaRPr lang="en-US" sz="2400" b="1" dirty="0"/>
          </a:p>
        </p:txBody>
      </p:sp>
      <p:grpSp>
        <p:nvGrpSpPr>
          <p:cNvPr id="11" name="Group 10"/>
          <p:cNvGrpSpPr/>
          <p:nvPr/>
        </p:nvGrpSpPr>
        <p:grpSpPr>
          <a:xfrm>
            <a:off x="3524729" y="3352800"/>
            <a:ext cx="2458166" cy="2591842"/>
            <a:chOff x="2996279" y="3352800"/>
            <a:chExt cx="2458166" cy="2591842"/>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8240" t="7083" r="25787" b="20208"/>
            <a:stretch/>
          </p:blipFill>
          <p:spPr>
            <a:xfrm>
              <a:off x="2996279" y="3352800"/>
              <a:ext cx="2458166" cy="2591842"/>
            </a:xfrm>
            <a:prstGeom prst="rect">
              <a:avLst/>
            </a:prstGeom>
          </p:spPr>
        </p:pic>
        <p:sp>
          <p:nvSpPr>
            <p:cNvPr id="9" name="TextBox 8"/>
            <p:cNvSpPr txBox="1"/>
            <p:nvPr/>
          </p:nvSpPr>
          <p:spPr>
            <a:xfrm>
              <a:off x="3331282" y="4185492"/>
              <a:ext cx="1788160" cy="830997"/>
            </a:xfrm>
            <a:prstGeom prst="rect">
              <a:avLst/>
            </a:prstGeom>
            <a:noFill/>
          </p:spPr>
          <p:txBody>
            <a:bodyPr wrap="square" rtlCol="0">
              <a:spAutoFit/>
            </a:bodyPr>
            <a:lstStyle/>
            <a:p>
              <a:pPr algn="ctr"/>
              <a:r>
                <a:rPr lang="en-US" sz="2400" b="1" dirty="0" smtClean="0"/>
                <a:t>Mobile </a:t>
              </a:r>
              <a:endParaRPr lang="en-US" sz="2400" dirty="0" smtClean="0"/>
            </a:p>
            <a:p>
              <a:pPr algn="ctr"/>
              <a:r>
                <a:rPr lang="en-US" sz="2400" b="1" dirty="0" smtClean="0"/>
                <a:t>Phase</a:t>
              </a:r>
              <a:endParaRPr lang="en-US" sz="2400" b="1" dirty="0"/>
            </a:p>
          </p:txBody>
        </p:sp>
      </p:gr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8918" t="33867" r="28904" b="40400"/>
          <a:stretch/>
        </p:blipFill>
        <p:spPr>
          <a:xfrm rot="5400000">
            <a:off x="5848665" y="4151880"/>
            <a:ext cx="3033194" cy="997286"/>
          </a:xfrm>
          <a:prstGeom prst="rect">
            <a:avLst/>
          </a:prstGeom>
        </p:spPr>
      </p:pic>
      <p:sp>
        <p:nvSpPr>
          <p:cNvPr id="12" name="TextBox 11"/>
          <p:cNvSpPr txBox="1"/>
          <p:nvPr/>
        </p:nvSpPr>
        <p:spPr>
          <a:xfrm>
            <a:off x="6471182" y="6167120"/>
            <a:ext cx="1788160" cy="461665"/>
          </a:xfrm>
          <a:prstGeom prst="rect">
            <a:avLst/>
          </a:prstGeom>
          <a:noFill/>
        </p:spPr>
        <p:txBody>
          <a:bodyPr wrap="square" rtlCol="0">
            <a:spAutoFit/>
          </a:bodyPr>
          <a:lstStyle/>
          <a:p>
            <a:pPr algn="ctr"/>
            <a:r>
              <a:rPr lang="en-US" sz="2400" b="1" dirty="0" smtClean="0"/>
              <a:t>Mixture</a:t>
            </a:r>
            <a:endParaRPr lang="en-US" sz="2400" b="1" dirty="0"/>
          </a:p>
        </p:txBody>
      </p:sp>
    </p:spTree>
    <p:extLst>
      <p:ext uri="{BB962C8B-B14F-4D97-AF65-F5344CB8AC3E}">
        <p14:creationId xmlns:p14="http://schemas.microsoft.com/office/powerpoint/2010/main" val="1068733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107" y="0"/>
            <a:ext cx="10515600" cy="1325563"/>
          </a:xfrm>
        </p:spPr>
        <p:txBody>
          <a:bodyPr/>
          <a:lstStyle/>
          <a:p>
            <a:pPr algn="ctr"/>
            <a:r>
              <a:rPr lang="en-US" b="1" u="sng" dirty="0" smtClean="0"/>
              <a:t>Ion-Exchange Chromatography</a:t>
            </a:r>
            <a:endParaRPr lang="en-US" b="1" u="sng" dirty="0"/>
          </a:p>
        </p:txBody>
      </p:sp>
      <p:sp>
        <p:nvSpPr>
          <p:cNvPr id="11" name="TextBox 10"/>
          <p:cNvSpPr txBox="1"/>
          <p:nvPr/>
        </p:nvSpPr>
        <p:spPr>
          <a:xfrm>
            <a:off x="534266" y="1056640"/>
            <a:ext cx="10052453" cy="212365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Ion Chromatography is another form of chromatography similar to paper chromatography, only you are separating a mixture of ions, instead of colors in ink.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dirty="0" smtClean="0"/>
          </a:p>
          <a:p>
            <a:endParaRPr lang="en-US" dirty="0"/>
          </a:p>
        </p:txBody>
      </p:sp>
      <p:grpSp>
        <p:nvGrpSpPr>
          <p:cNvPr id="12" name="Group 11"/>
          <p:cNvGrpSpPr/>
          <p:nvPr/>
        </p:nvGrpSpPr>
        <p:grpSpPr>
          <a:xfrm>
            <a:off x="2995208" y="1912502"/>
            <a:ext cx="5130568" cy="4648871"/>
            <a:chOff x="3303336" y="199538"/>
            <a:chExt cx="5539196" cy="6667010"/>
          </a:xfrm>
        </p:grpSpPr>
        <p:sp>
          <p:nvSpPr>
            <p:cNvPr id="13" name="TextBox 12"/>
            <p:cNvSpPr txBox="1"/>
            <p:nvPr/>
          </p:nvSpPr>
          <p:spPr>
            <a:xfrm>
              <a:off x="4193018" y="372821"/>
              <a:ext cx="1319223"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itchFamily="-112" charset="0"/>
                </a:rPr>
                <a:t>S</a:t>
              </a:r>
              <a:r>
                <a:rPr kumimoji="0" lang="en-US"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4" name="TextBox 13"/>
            <p:cNvSpPr txBox="1"/>
            <p:nvPr/>
          </p:nvSpPr>
          <p:spPr>
            <a:xfrm>
              <a:off x="7445854" y="6336884"/>
              <a:ext cx="1132286"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Waste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5" name="Rounded Rectangle 1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6" name="Rectangle 1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7" name="Rectangle 1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8" name="Rectangle 17"/>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9" name="Rectangle 18"/>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0" name="Rectangle 19"/>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1" name="Rectangle 20"/>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2" name="Isosceles Triangle 21"/>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3" name="Can 22"/>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24" name="Group 23"/>
            <p:cNvGrpSpPr/>
            <p:nvPr/>
          </p:nvGrpSpPr>
          <p:grpSpPr>
            <a:xfrm>
              <a:off x="4109222" y="199538"/>
              <a:ext cx="301738" cy="113767"/>
              <a:chOff x="947028" y="16630954"/>
              <a:chExt cx="579465" cy="185951"/>
            </a:xfrm>
          </p:grpSpPr>
          <p:sp>
            <p:nvSpPr>
              <p:cNvPr id="64" name="Rectangle 6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5" name="Rectangle 6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6" name="Rectangle 6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7" name="Rectangle 6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25" name="Rounded Rectangle 24"/>
            <p:cNvSpPr/>
            <p:nvPr/>
          </p:nvSpPr>
          <p:spPr bwMode="auto">
            <a:xfrm>
              <a:off x="3579727" y="1284051"/>
              <a:ext cx="1369065" cy="957359"/>
            </a:xfrm>
            <a:prstGeom prst="roundRect">
              <a:avLst/>
            </a:prstGeom>
            <a:solidFill>
              <a:srgbClr val="2D2DB9">
                <a:lumMod val="60000"/>
                <a:lumOff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6" name="TextBox 25"/>
            <p:cNvSpPr txBox="1"/>
            <p:nvPr/>
          </p:nvSpPr>
          <p:spPr>
            <a:xfrm>
              <a:off x="3494664" y="1560155"/>
              <a:ext cx="1532217" cy="41759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Autosampler</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7" name="TextBox 26"/>
            <p:cNvSpPr txBox="1"/>
            <p:nvPr/>
          </p:nvSpPr>
          <p:spPr>
            <a:xfrm>
              <a:off x="4833801" y="4466009"/>
              <a:ext cx="2005459" cy="72129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8" name="Rounded Rectangle 27"/>
            <p:cNvSpPr/>
            <p:nvPr/>
          </p:nvSpPr>
          <p:spPr bwMode="auto">
            <a:xfrm>
              <a:off x="7213243" y="3942645"/>
              <a:ext cx="1491747"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9" name="Rounded Rectangle 28"/>
            <p:cNvSpPr/>
            <p:nvPr/>
          </p:nvSpPr>
          <p:spPr bwMode="auto">
            <a:xfrm>
              <a:off x="3626240" y="5098898"/>
              <a:ext cx="1369065" cy="957359"/>
            </a:xfrm>
            <a:prstGeom prst="round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0" name="Rectangle 29"/>
            <p:cNvSpPr/>
            <p:nvPr/>
          </p:nvSpPr>
          <p:spPr bwMode="auto">
            <a:xfrm>
              <a:off x="3551866" y="6056257"/>
              <a:ext cx="1489494" cy="28554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1" name="Rounded Rectangle 30"/>
            <p:cNvSpPr/>
            <p:nvPr/>
          </p:nvSpPr>
          <p:spPr bwMode="auto">
            <a:xfrm>
              <a:off x="4893011" y="2390421"/>
              <a:ext cx="1369065"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2" name="TextBox 31"/>
            <p:cNvSpPr txBox="1"/>
            <p:nvPr/>
          </p:nvSpPr>
          <p:spPr>
            <a:xfrm>
              <a:off x="5056785" y="2438681"/>
              <a:ext cx="1051406" cy="79722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Pump</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33" name="TextBox 32"/>
            <p:cNvSpPr txBox="1"/>
            <p:nvPr/>
          </p:nvSpPr>
          <p:spPr>
            <a:xfrm>
              <a:off x="3303336" y="6281649"/>
              <a:ext cx="1948940"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Data Acquisition</a:t>
              </a:r>
            </a:p>
          </p:txBody>
        </p:sp>
        <p:cxnSp>
          <p:nvCxnSpPr>
            <p:cNvPr id="34" name="Straight Arrow Connector 33"/>
            <p:cNvCxnSpPr/>
            <p:nvPr/>
          </p:nvCxnSpPr>
          <p:spPr bwMode="auto">
            <a:xfrm flipH="1">
              <a:off x="4252843" y="895724"/>
              <a:ext cx="5462" cy="329736"/>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5" name="Straight Arrow Connector 34"/>
            <p:cNvCxnSpPr/>
            <p:nvPr/>
          </p:nvCxnSpPr>
          <p:spPr bwMode="auto">
            <a:xfrm>
              <a:off x="6813857" y="4298252"/>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6" name="Straight Arrow Connector 35"/>
            <p:cNvCxnSpPr/>
            <p:nvPr/>
          </p:nvCxnSpPr>
          <p:spPr bwMode="auto">
            <a:xfrm flipH="1">
              <a:off x="8007372" y="4978108"/>
              <a:ext cx="5408" cy="313789"/>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7" name="Straight Arrow Connector 36"/>
            <p:cNvCxnSpPr/>
            <p:nvPr/>
          </p:nvCxnSpPr>
          <p:spPr bwMode="auto">
            <a:xfrm flipH="1">
              <a:off x="5145595" y="4895345"/>
              <a:ext cx="1986635" cy="812834"/>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8" name="Straight Arrow Connector 37"/>
            <p:cNvCxnSpPr/>
            <p:nvPr/>
          </p:nvCxnSpPr>
          <p:spPr bwMode="auto">
            <a:xfrm>
              <a:off x="4524890" y="4283619"/>
              <a:ext cx="280892"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9" name="Straight Connector 38"/>
            <p:cNvCxnSpPr/>
            <p:nvPr/>
          </p:nvCxnSpPr>
          <p:spPr bwMode="auto">
            <a:xfrm flipV="1">
              <a:off x="4518534" y="2830292"/>
              <a:ext cx="5198" cy="1454613"/>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530924" y="2904771"/>
              <a:ext cx="362086" cy="7339"/>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1" name="Straight Connector 40"/>
            <p:cNvCxnSpPr>
              <a:stCxn id="25" idx="2"/>
            </p:cNvCxnSpPr>
            <p:nvPr/>
          </p:nvCxnSpPr>
          <p:spPr bwMode="auto">
            <a:xfrm>
              <a:off x="4264260" y="2241410"/>
              <a:ext cx="3621" cy="516589"/>
            </a:xfrm>
            <a:prstGeom prst="line">
              <a:avLst/>
            </a:prstGeom>
            <a:solidFill>
              <a:srgbClr val="00CC99"/>
            </a:solidFill>
            <a:ln w="9525" cap="flat" cmpd="sng" algn="ctr">
              <a:solidFill>
                <a:srgbClr val="000000"/>
              </a:solidFill>
              <a:prstDash val="solid"/>
              <a:round/>
              <a:headEnd type="none" w="med" len="med"/>
              <a:tailEnd type="none" w="med" len="med"/>
            </a:ln>
            <a:effectLst/>
          </p:spPr>
        </p:cxnSp>
        <p:sp>
          <p:nvSpPr>
            <p:cNvPr id="42" name="TextBox 41"/>
            <p:cNvSpPr txBox="1"/>
            <p:nvPr/>
          </p:nvSpPr>
          <p:spPr>
            <a:xfrm>
              <a:off x="7093734" y="4155307"/>
              <a:ext cx="1748798" cy="45555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09" y="2608798"/>
              <a:ext cx="739205" cy="752680"/>
            </a:xfrm>
            <a:prstGeom prst="rect">
              <a:avLst/>
            </a:prstGeom>
          </p:spPr>
        </p:pic>
        <p:sp>
          <p:nvSpPr>
            <p:cNvPr id="44" name="Freeform 43"/>
            <p:cNvSpPr/>
            <p:nvPr/>
          </p:nvSpPr>
          <p:spPr bwMode="auto">
            <a:xfrm>
              <a:off x="3745599" y="5145094"/>
              <a:ext cx="1057275" cy="894018"/>
            </a:xfrm>
            <a:custGeom>
              <a:avLst/>
              <a:gdLst>
                <a:gd name="connsiteX0" fmla="*/ 0 w 1057275"/>
                <a:gd name="connsiteY0" fmla="*/ 828675 h 894018"/>
                <a:gd name="connsiteX1" fmla="*/ 161925 w 1057275"/>
                <a:gd name="connsiteY1" fmla="*/ 809625 h 894018"/>
                <a:gd name="connsiteX2" fmla="*/ 323850 w 1057275"/>
                <a:gd name="connsiteY2" fmla="*/ 0 h 894018"/>
                <a:gd name="connsiteX3" fmla="*/ 390525 w 1057275"/>
                <a:gd name="connsiteY3" fmla="*/ 809625 h 894018"/>
                <a:gd name="connsiteX4" fmla="*/ 590550 w 1057275"/>
                <a:gd name="connsiteY4" fmla="*/ 647700 h 894018"/>
                <a:gd name="connsiteX5" fmla="*/ 676275 w 1057275"/>
                <a:gd name="connsiteY5" fmla="*/ 800100 h 894018"/>
                <a:gd name="connsiteX6" fmla="*/ 1057275 w 1057275"/>
                <a:gd name="connsiteY6" fmla="*/ 809625 h 8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894018">
                  <a:moveTo>
                    <a:pt x="0" y="828675"/>
                  </a:moveTo>
                  <a:cubicBezTo>
                    <a:pt x="53975" y="888206"/>
                    <a:pt x="107950" y="947737"/>
                    <a:pt x="161925" y="809625"/>
                  </a:cubicBezTo>
                  <a:cubicBezTo>
                    <a:pt x="215900" y="671513"/>
                    <a:pt x="285750" y="0"/>
                    <a:pt x="323850" y="0"/>
                  </a:cubicBezTo>
                  <a:cubicBezTo>
                    <a:pt x="361950" y="0"/>
                    <a:pt x="346075" y="701675"/>
                    <a:pt x="390525" y="809625"/>
                  </a:cubicBezTo>
                  <a:cubicBezTo>
                    <a:pt x="434975" y="917575"/>
                    <a:pt x="542925" y="649287"/>
                    <a:pt x="590550" y="647700"/>
                  </a:cubicBezTo>
                  <a:cubicBezTo>
                    <a:pt x="638175" y="646113"/>
                    <a:pt x="598488" y="773113"/>
                    <a:pt x="676275" y="800100"/>
                  </a:cubicBezTo>
                  <a:cubicBezTo>
                    <a:pt x="754062" y="827087"/>
                    <a:pt x="905668" y="818356"/>
                    <a:pt x="1057275" y="80962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5" name="TextBox 44"/>
            <p:cNvSpPr txBox="1"/>
            <p:nvPr/>
          </p:nvSpPr>
          <p:spPr>
            <a:xfrm>
              <a:off x="5223201" y="1118408"/>
              <a:ext cx="1305256" cy="92691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Injection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Valve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cxnSp>
          <p:nvCxnSpPr>
            <p:cNvPr id="46" name="Straight Arrow Connector 45"/>
            <p:cNvCxnSpPr/>
            <p:nvPr/>
          </p:nvCxnSpPr>
          <p:spPr bwMode="auto">
            <a:xfrm flipH="1">
              <a:off x="4696582" y="1652943"/>
              <a:ext cx="805826" cy="878573"/>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sp>
          <p:nvSpPr>
            <p:cNvPr id="47" name="TextBox 46"/>
            <p:cNvSpPr txBox="1"/>
            <p:nvPr/>
          </p:nvSpPr>
          <p:spPr>
            <a:xfrm>
              <a:off x="6308399" y="1502068"/>
              <a:ext cx="1746340" cy="83863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Eluent </a:t>
              </a:r>
              <a:endParaRPr lang="en-US" sz="16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1600" b="0" i="0" u="none" strike="noStrike" kern="0" cap="none" spc="0" normalizeH="0" noProof="0" dirty="0" smtClean="0">
                  <a:ln>
                    <a:noFill/>
                  </a:ln>
                  <a:solidFill>
                    <a:srgbClr val="000000"/>
                  </a:solidFill>
                  <a:effectLst/>
                  <a:uLnTx/>
                  <a:uFillTx/>
                  <a:latin typeface="Times New Roman" pitchFamily="-112" charset="0"/>
                </a:rPr>
                <a:t> Phase)</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48" name="Isosceles Triangle 47"/>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9" name="Can 48"/>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0" name="Group 49"/>
            <p:cNvGrpSpPr/>
            <p:nvPr/>
          </p:nvGrpSpPr>
          <p:grpSpPr>
            <a:xfrm>
              <a:off x="6777182" y="2301559"/>
              <a:ext cx="647021" cy="179709"/>
              <a:chOff x="938462" y="16793325"/>
              <a:chExt cx="609601" cy="185949"/>
            </a:xfrm>
          </p:grpSpPr>
          <p:sp>
            <p:nvSpPr>
              <p:cNvPr id="60" name="Rectangle 59"/>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1" name="Rectangle 60"/>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2" name="Rectangle 61"/>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3" name="Rectangle 62"/>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cxnSp>
          <p:nvCxnSpPr>
            <p:cNvPr id="51" name="Straight Arrow Connector 50"/>
            <p:cNvCxnSpPr/>
            <p:nvPr/>
          </p:nvCxnSpPr>
          <p:spPr bwMode="auto">
            <a:xfrm flipH="1">
              <a:off x="6292149" y="2928381"/>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grpSp>
          <p:nvGrpSpPr>
            <p:cNvPr id="52" name="Group 51"/>
            <p:cNvGrpSpPr/>
            <p:nvPr/>
          </p:nvGrpSpPr>
          <p:grpSpPr>
            <a:xfrm>
              <a:off x="7746020" y="5357627"/>
              <a:ext cx="587249" cy="1055831"/>
              <a:chOff x="991938" y="16800081"/>
              <a:chExt cx="553289" cy="1092490"/>
            </a:xfrm>
          </p:grpSpPr>
          <p:sp>
            <p:nvSpPr>
              <p:cNvPr id="54" name="Isosceles Triangle 53"/>
              <p:cNvSpPr/>
              <p:nvPr/>
            </p:nvSpPr>
            <p:spPr bwMode="auto">
              <a:xfrm>
                <a:off x="991938" y="16806215"/>
                <a:ext cx="509652" cy="41454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5" name="Can 54"/>
              <p:cNvSpPr/>
              <p:nvPr/>
            </p:nvSpPr>
            <p:spPr bwMode="auto">
              <a:xfrm>
                <a:off x="991938" y="17154634"/>
                <a:ext cx="509652" cy="737937"/>
              </a:xfrm>
              <a:prstGeom prst="can">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6" name="Group 55"/>
              <p:cNvGrpSpPr/>
              <p:nvPr/>
            </p:nvGrpSpPr>
            <p:grpSpPr>
              <a:xfrm>
                <a:off x="1090863" y="16800081"/>
                <a:ext cx="454364" cy="198754"/>
                <a:chOff x="1090863" y="16800081"/>
                <a:chExt cx="454364" cy="198754"/>
              </a:xfrm>
            </p:grpSpPr>
            <p:sp>
              <p:nvSpPr>
                <p:cNvPr id="57" name="Rectangle 56"/>
                <p:cNvSpPr/>
                <p:nvPr/>
              </p:nvSpPr>
              <p:spPr bwMode="auto">
                <a:xfrm>
                  <a:off x="10908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8" name="Rectangle 57"/>
                <p:cNvSpPr/>
                <p:nvPr/>
              </p:nvSpPr>
              <p:spPr bwMode="auto">
                <a:xfrm>
                  <a:off x="12432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9" name="Rectangle 58"/>
                <p:cNvSpPr/>
                <p:nvPr/>
              </p:nvSpPr>
              <p:spPr bwMode="auto">
                <a:xfrm>
                  <a:off x="1395665" y="16802289"/>
                  <a:ext cx="149562" cy="196546"/>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53" name="Rectangle 52"/>
            <p:cNvSpPr/>
            <p:nvPr/>
          </p:nvSpPr>
          <p:spPr bwMode="auto">
            <a:xfrm>
              <a:off x="7692274" y="5357608"/>
              <a:ext cx="161755" cy="17970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Tree>
    <p:extLst>
      <p:ext uri="{BB962C8B-B14F-4D97-AF65-F5344CB8AC3E}">
        <p14:creationId xmlns:p14="http://schemas.microsoft.com/office/powerpoint/2010/main" val="308312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What are nitrates?</a:t>
            </a:r>
            <a:endParaRPr lang="en-US" b="1" u="sng" dirty="0"/>
          </a:p>
        </p:txBody>
      </p:sp>
      <p:sp>
        <p:nvSpPr>
          <p:cNvPr id="3" name="Content Placeholder 2"/>
          <p:cNvSpPr>
            <a:spLocks noGrp="1"/>
          </p:cNvSpPr>
          <p:nvPr>
            <p:ph idx="1"/>
          </p:nvPr>
        </p:nvSpPr>
        <p:spPr>
          <a:xfrm>
            <a:off x="584200" y="1571625"/>
            <a:ext cx="5877560" cy="4351338"/>
          </a:xfrm>
        </p:spPr>
        <p:txBody>
          <a:bodyPr>
            <a:normAutofit fontScale="92500" lnSpcReduction="10000"/>
          </a:bodyPr>
          <a:lstStyle/>
          <a:p>
            <a:r>
              <a:rPr lang="en-US" dirty="0"/>
              <a:t>Nitrogen is found everywhere on earth. It is in the air we breathe, the ground we walk on, and the water we drink. Nitrogen takes many different forms, combining with other elements to make compounds. </a:t>
            </a:r>
            <a:endParaRPr lang="en-US" dirty="0" smtClean="0"/>
          </a:p>
          <a:p>
            <a:r>
              <a:rPr lang="en-US" dirty="0"/>
              <a:t>Nitrogen can be in many different compounds. The nitrogen cycle describes the flow of nitrogen on earth as it is converted from one compound to another, playing different roles in different components of earth.</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88480" y="1848821"/>
            <a:ext cx="4653280" cy="3538184"/>
          </a:xfrm>
          <a:prstGeom prst="rect">
            <a:avLst/>
          </a:prstGeom>
        </p:spPr>
      </p:pic>
    </p:spTree>
    <p:extLst>
      <p:ext uri="{BB962C8B-B14F-4D97-AF65-F5344CB8AC3E}">
        <p14:creationId xmlns:p14="http://schemas.microsoft.com/office/powerpoint/2010/main" val="3653045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87" y="-172241"/>
            <a:ext cx="10515600" cy="1325563"/>
          </a:xfrm>
        </p:spPr>
        <p:txBody>
          <a:bodyPr/>
          <a:lstStyle/>
          <a:p>
            <a:pPr algn="ctr"/>
            <a:r>
              <a:rPr lang="en-US" b="1" u="sng" dirty="0" smtClean="0"/>
              <a:t>Ion-Exchange Chromatography</a:t>
            </a:r>
            <a:endParaRPr lang="en-US" b="1" u="sng" dirty="0"/>
          </a:p>
        </p:txBody>
      </p:sp>
      <p:sp>
        <p:nvSpPr>
          <p:cNvPr id="11" name="TextBox 10"/>
          <p:cNvSpPr txBox="1"/>
          <p:nvPr/>
        </p:nvSpPr>
        <p:spPr>
          <a:xfrm>
            <a:off x="566921" y="751886"/>
            <a:ext cx="10052453" cy="175432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sample that goes into the Ion Chromatograph (in this case your water sample) is just like the ink in the marker.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dirty="0" smtClean="0"/>
          </a:p>
          <a:p>
            <a:endParaRPr lang="en-US" dirty="0"/>
          </a:p>
        </p:txBody>
      </p:sp>
      <p:grpSp>
        <p:nvGrpSpPr>
          <p:cNvPr id="12" name="Group 11"/>
          <p:cNvGrpSpPr/>
          <p:nvPr/>
        </p:nvGrpSpPr>
        <p:grpSpPr>
          <a:xfrm>
            <a:off x="1082219" y="1749942"/>
            <a:ext cx="5130568" cy="4648871"/>
            <a:chOff x="3303336" y="199538"/>
            <a:chExt cx="5539196" cy="6667010"/>
          </a:xfrm>
        </p:grpSpPr>
        <p:sp>
          <p:nvSpPr>
            <p:cNvPr id="13" name="TextBox 12"/>
            <p:cNvSpPr txBox="1"/>
            <p:nvPr/>
          </p:nvSpPr>
          <p:spPr>
            <a:xfrm>
              <a:off x="4193018" y="372821"/>
              <a:ext cx="1319223"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itchFamily="-112" charset="0"/>
                </a:rPr>
                <a:t>S</a:t>
              </a:r>
              <a:r>
                <a:rPr kumimoji="0" lang="en-US"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4" name="TextBox 13"/>
            <p:cNvSpPr txBox="1"/>
            <p:nvPr/>
          </p:nvSpPr>
          <p:spPr>
            <a:xfrm>
              <a:off x="7445854" y="6336884"/>
              <a:ext cx="1132286"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Waste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5" name="Rounded Rectangle 1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6" name="Rectangle 1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7" name="Rectangle 1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8" name="Rectangle 17"/>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9" name="Rectangle 18"/>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0" name="Rectangle 19"/>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1" name="Rectangle 20"/>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2" name="Isosceles Triangle 21"/>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3" name="Can 22"/>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24" name="Group 23"/>
            <p:cNvGrpSpPr/>
            <p:nvPr/>
          </p:nvGrpSpPr>
          <p:grpSpPr>
            <a:xfrm>
              <a:off x="4109222" y="199538"/>
              <a:ext cx="301738" cy="113767"/>
              <a:chOff x="947028" y="16630954"/>
              <a:chExt cx="579465" cy="185951"/>
            </a:xfrm>
          </p:grpSpPr>
          <p:sp>
            <p:nvSpPr>
              <p:cNvPr id="64" name="Rectangle 6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5" name="Rectangle 6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6" name="Rectangle 6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7" name="Rectangle 6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25" name="Rounded Rectangle 24"/>
            <p:cNvSpPr/>
            <p:nvPr/>
          </p:nvSpPr>
          <p:spPr bwMode="auto">
            <a:xfrm>
              <a:off x="3579727" y="1284051"/>
              <a:ext cx="1369065" cy="957359"/>
            </a:xfrm>
            <a:prstGeom prst="roundRect">
              <a:avLst/>
            </a:prstGeom>
            <a:solidFill>
              <a:srgbClr val="2D2DB9">
                <a:lumMod val="60000"/>
                <a:lumOff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6" name="TextBox 25"/>
            <p:cNvSpPr txBox="1"/>
            <p:nvPr/>
          </p:nvSpPr>
          <p:spPr>
            <a:xfrm>
              <a:off x="3494664" y="1560155"/>
              <a:ext cx="1532217" cy="41759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Autosampler</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7" name="TextBox 26"/>
            <p:cNvSpPr txBox="1"/>
            <p:nvPr/>
          </p:nvSpPr>
          <p:spPr>
            <a:xfrm>
              <a:off x="4833801" y="4466009"/>
              <a:ext cx="2005459" cy="72129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8" name="Rounded Rectangle 27"/>
            <p:cNvSpPr/>
            <p:nvPr/>
          </p:nvSpPr>
          <p:spPr bwMode="auto">
            <a:xfrm>
              <a:off x="7213243" y="3942645"/>
              <a:ext cx="1491747"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9" name="Rounded Rectangle 28"/>
            <p:cNvSpPr/>
            <p:nvPr/>
          </p:nvSpPr>
          <p:spPr bwMode="auto">
            <a:xfrm>
              <a:off x="3626240" y="5098898"/>
              <a:ext cx="1369065" cy="957359"/>
            </a:xfrm>
            <a:prstGeom prst="round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0" name="Rectangle 29"/>
            <p:cNvSpPr/>
            <p:nvPr/>
          </p:nvSpPr>
          <p:spPr bwMode="auto">
            <a:xfrm>
              <a:off x="3551866" y="6056257"/>
              <a:ext cx="1489494" cy="28554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1" name="Rounded Rectangle 30"/>
            <p:cNvSpPr/>
            <p:nvPr/>
          </p:nvSpPr>
          <p:spPr bwMode="auto">
            <a:xfrm>
              <a:off x="4893011" y="2390421"/>
              <a:ext cx="1369065"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2" name="TextBox 31"/>
            <p:cNvSpPr txBox="1"/>
            <p:nvPr/>
          </p:nvSpPr>
          <p:spPr>
            <a:xfrm>
              <a:off x="5056785" y="2438681"/>
              <a:ext cx="1051406" cy="79722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Pump</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33" name="TextBox 32"/>
            <p:cNvSpPr txBox="1"/>
            <p:nvPr/>
          </p:nvSpPr>
          <p:spPr>
            <a:xfrm>
              <a:off x="3303336" y="6281649"/>
              <a:ext cx="1948940"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Data Acquisition</a:t>
              </a:r>
            </a:p>
          </p:txBody>
        </p:sp>
        <p:cxnSp>
          <p:nvCxnSpPr>
            <p:cNvPr id="34" name="Straight Arrow Connector 33"/>
            <p:cNvCxnSpPr/>
            <p:nvPr/>
          </p:nvCxnSpPr>
          <p:spPr bwMode="auto">
            <a:xfrm flipH="1">
              <a:off x="4252843" y="895724"/>
              <a:ext cx="5462" cy="329736"/>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5" name="Straight Arrow Connector 34"/>
            <p:cNvCxnSpPr/>
            <p:nvPr/>
          </p:nvCxnSpPr>
          <p:spPr bwMode="auto">
            <a:xfrm>
              <a:off x="6813857" y="4298252"/>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6" name="Straight Arrow Connector 35"/>
            <p:cNvCxnSpPr/>
            <p:nvPr/>
          </p:nvCxnSpPr>
          <p:spPr bwMode="auto">
            <a:xfrm flipH="1">
              <a:off x="8007372" y="4978108"/>
              <a:ext cx="5408" cy="313789"/>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7" name="Straight Arrow Connector 36"/>
            <p:cNvCxnSpPr/>
            <p:nvPr/>
          </p:nvCxnSpPr>
          <p:spPr bwMode="auto">
            <a:xfrm flipH="1">
              <a:off x="5145595" y="4895345"/>
              <a:ext cx="1986635" cy="812834"/>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8" name="Straight Arrow Connector 37"/>
            <p:cNvCxnSpPr/>
            <p:nvPr/>
          </p:nvCxnSpPr>
          <p:spPr bwMode="auto">
            <a:xfrm>
              <a:off x="4524890" y="4283619"/>
              <a:ext cx="280892"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9" name="Straight Connector 38"/>
            <p:cNvCxnSpPr/>
            <p:nvPr/>
          </p:nvCxnSpPr>
          <p:spPr bwMode="auto">
            <a:xfrm flipV="1">
              <a:off x="4518534" y="2830292"/>
              <a:ext cx="5198" cy="1454613"/>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530924" y="2904771"/>
              <a:ext cx="362086" cy="7339"/>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1" name="Straight Connector 40"/>
            <p:cNvCxnSpPr>
              <a:stCxn id="25" idx="2"/>
            </p:cNvCxnSpPr>
            <p:nvPr/>
          </p:nvCxnSpPr>
          <p:spPr bwMode="auto">
            <a:xfrm>
              <a:off x="4264260" y="2241410"/>
              <a:ext cx="3621" cy="516589"/>
            </a:xfrm>
            <a:prstGeom prst="line">
              <a:avLst/>
            </a:prstGeom>
            <a:solidFill>
              <a:srgbClr val="00CC99"/>
            </a:solidFill>
            <a:ln w="9525" cap="flat" cmpd="sng" algn="ctr">
              <a:solidFill>
                <a:srgbClr val="000000"/>
              </a:solidFill>
              <a:prstDash val="solid"/>
              <a:round/>
              <a:headEnd type="none" w="med" len="med"/>
              <a:tailEnd type="none" w="med" len="med"/>
            </a:ln>
            <a:effectLst/>
          </p:spPr>
        </p:cxnSp>
        <p:sp>
          <p:nvSpPr>
            <p:cNvPr id="42" name="TextBox 41"/>
            <p:cNvSpPr txBox="1"/>
            <p:nvPr/>
          </p:nvSpPr>
          <p:spPr>
            <a:xfrm>
              <a:off x="7093734" y="4155307"/>
              <a:ext cx="1748798" cy="45555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09" y="2608798"/>
              <a:ext cx="739205" cy="752680"/>
            </a:xfrm>
            <a:prstGeom prst="rect">
              <a:avLst/>
            </a:prstGeom>
          </p:spPr>
        </p:pic>
        <p:sp>
          <p:nvSpPr>
            <p:cNvPr id="44" name="Freeform 43"/>
            <p:cNvSpPr/>
            <p:nvPr/>
          </p:nvSpPr>
          <p:spPr bwMode="auto">
            <a:xfrm>
              <a:off x="3745599" y="5145094"/>
              <a:ext cx="1057275" cy="894018"/>
            </a:xfrm>
            <a:custGeom>
              <a:avLst/>
              <a:gdLst>
                <a:gd name="connsiteX0" fmla="*/ 0 w 1057275"/>
                <a:gd name="connsiteY0" fmla="*/ 828675 h 894018"/>
                <a:gd name="connsiteX1" fmla="*/ 161925 w 1057275"/>
                <a:gd name="connsiteY1" fmla="*/ 809625 h 894018"/>
                <a:gd name="connsiteX2" fmla="*/ 323850 w 1057275"/>
                <a:gd name="connsiteY2" fmla="*/ 0 h 894018"/>
                <a:gd name="connsiteX3" fmla="*/ 390525 w 1057275"/>
                <a:gd name="connsiteY3" fmla="*/ 809625 h 894018"/>
                <a:gd name="connsiteX4" fmla="*/ 590550 w 1057275"/>
                <a:gd name="connsiteY4" fmla="*/ 647700 h 894018"/>
                <a:gd name="connsiteX5" fmla="*/ 676275 w 1057275"/>
                <a:gd name="connsiteY5" fmla="*/ 800100 h 894018"/>
                <a:gd name="connsiteX6" fmla="*/ 1057275 w 1057275"/>
                <a:gd name="connsiteY6" fmla="*/ 809625 h 8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894018">
                  <a:moveTo>
                    <a:pt x="0" y="828675"/>
                  </a:moveTo>
                  <a:cubicBezTo>
                    <a:pt x="53975" y="888206"/>
                    <a:pt x="107950" y="947737"/>
                    <a:pt x="161925" y="809625"/>
                  </a:cubicBezTo>
                  <a:cubicBezTo>
                    <a:pt x="215900" y="671513"/>
                    <a:pt x="285750" y="0"/>
                    <a:pt x="323850" y="0"/>
                  </a:cubicBezTo>
                  <a:cubicBezTo>
                    <a:pt x="361950" y="0"/>
                    <a:pt x="346075" y="701675"/>
                    <a:pt x="390525" y="809625"/>
                  </a:cubicBezTo>
                  <a:cubicBezTo>
                    <a:pt x="434975" y="917575"/>
                    <a:pt x="542925" y="649287"/>
                    <a:pt x="590550" y="647700"/>
                  </a:cubicBezTo>
                  <a:cubicBezTo>
                    <a:pt x="638175" y="646113"/>
                    <a:pt x="598488" y="773113"/>
                    <a:pt x="676275" y="800100"/>
                  </a:cubicBezTo>
                  <a:cubicBezTo>
                    <a:pt x="754062" y="827087"/>
                    <a:pt x="905668" y="818356"/>
                    <a:pt x="1057275" y="80962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5" name="TextBox 44"/>
            <p:cNvSpPr txBox="1"/>
            <p:nvPr/>
          </p:nvSpPr>
          <p:spPr>
            <a:xfrm>
              <a:off x="5223201" y="1118408"/>
              <a:ext cx="1305256" cy="92691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Injection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Valve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cxnSp>
          <p:nvCxnSpPr>
            <p:cNvPr id="46" name="Straight Arrow Connector 45"/>
            <p:cNvCxnSpPr/>
            <p:nvPr/>
          </p:nvCxnSpPr>
          <p:spPr bwMode="auto">
            <a:xfrm flipH="1">
              <a:off x="4696582" y="1652943"/>
              <a:ext cx="805826" cy="878573"/>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sp>
          <p:nvSpPr>
            <p:cNvPr id="47" name="TextBox 46"/>
            <p:cNvSpPr txBox="1"/>
            <p:nvPr/>
          </p:nvSpPr>
          <p:spPr>
            <a:xfrm>
              <a:off x="6308399" y="1502068"/>
              <a:ext cx="1746340" cy="83863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Eluent </a:t>
              </a:r>
              <a:endParaRPr lang="en-US" sz="16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1600" b="0" i="0" u="none" strike="noStrike" kern="0" cap="none" spc="0" normalizeH="0" noProof="0" dirty="0" smtClean="0">
                  <a:ln>
                    <a:noFill/>
                  </a:ln>
                  <a:solidFill>
                    <a:srgbClr val="000000"/>
                  </a:solidFill>
                  <a:effectLst/>
                  <a:uLnTx/>
                  <a:uFillTx/>
                  <a:latin typeface="Times New Roman" pitchFamily="-112" charset="0"/>
                </a:rPr>
                <a:t> Phase)</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48" name="Isosceles Triangle 47"/>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9" name="Can 48"/>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0" name="Group 49"/>
            <p:cNvGrpSpPr/>
            <p:nvPr/>
          </p:nvGrpSpPr>
          <p:grpSpPr>
            <a:xfrm>
              <a:off x="6777182" y="2301559"/>
              <a:ext cx="647021" cy="179709"/>
              <a:chOff x="938462" y="16793325"/>
              <a:chExt cx="609601" cy="185949"/>
            </a:xfrm>
          </p:grpSpPr>
          <p:sp>
            <p:nvSpPr>
              <p:cNvPr id="60" name="Rectangle 59"/>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1" name="Rectangle 60"/>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2" name="Rectangle 61"/>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3" name="Rectangle 62"/>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cxnSp>
          <p:nvCxnSpPr>
            <p:cNvPr id="51" name="Straight Arrow Connector 50"/>
            <p:cNvCxnSpPr/>
            <p:nvPr/>
          </p:nvCxnSpPr>
          <p:spPr bwMode="auto">
            <a:xfrm flipH="1">
              <a:off x="6292149" y="2928381"/>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grpSp>
          <p:nvGrpSpPr>
            <p:cNvPr id="52" name="Group 51"/>
            <p:cNvGrpSpPr/>
            <p:nvPr/>
          </p:nvGrpSpPr>
          <p:grpSpPr>
            <a:xfrm>
              <a:off x="7746020" y="5357627"/>
              <a:ext cx="587249" cy="1055831"/>
              <a:chOff x="991938" y="16800081"/>
              <a:chExt cx="553289" cy="1092490"/>
            </a:xfrm>
          </p:grpSpPr>
          <p:sp>
            <p:nvSpPr>
              <p:cNvPr id="54" name="Isosceles Triangle 53"/>
              <p:cNvSpPr/>
              <p:nvPr/>
            </p:nvSpPr>
            <p:spPr bwMode="auto">
              <a:xfrm>
                <a:off x="991938" y="16806215"/>
                <a:ext cx="509652" cy="41454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5" name="Can 54"/>
              <p:cNvSpPr/>
              <p:nvPr/>
            </p:nvSpPr>
            <p:spPr bwMode="auto">
              <a:xfrm>
                <a:off x="991938" y="17154634"/>
                <a:ext cx="509652" cy="737937"/>
              </a:xfrm>
              <a:prstGeom prst="can">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6" name="Group 55"/>
              <p:cNvGrpSpPr/>
              <p:nvPr/>
            </p:nvGrpSpPr>
            <p:grpSpPr>
              <a:xfrm>
                <a:off x="1090863" y="16800081"/>
                <a:ext cx="454364" cy="198754"/>
                <a:chOff x="1090863" y="16800081"/>
                <a:chExt cx="454364" cy="198754"/>
              </a:xfrm>
            </p:grpSpPr>
            <p:sp>
              <p:nvSpPr>
                <p:cNvPr id="57" name="Rectangle 56"/>
                <p:cNvSpPr/>
                <p:nvPr/>
              </p:nvSpPr>
              <p:spPr bwMode="auto">
                <a:xfrm>
                  <a:off x="10908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8" name="Rectangle 57"/>
                <p:cNvSpPr/>
                <p:nvPr/>
              </p:nvSpPr>
              <p:spPr bwMode="auto">
                <a:xfrm>
                  <a:off x="12432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9" name="Rectangle 58"/>
                <p:cNvSpPr/>
                <p:nvPr/>
              </p:nvSpPr>
              <p:spPr bwMode="auto">
                <a:xfrm>
                  <a:off x="1395665" y="16802289"/>
                  <a:ext cx="149562" cy="196546"/>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53" name="Rectangle 52"/>
            <p:cNvSpPr/>
            <p:nvPr/>
          </p:nvSpPr>
          <p:spPr bwMode="auto">
            <a:xfrm>
              <a:off x="7692274" y="5357608"/>
              <a:ext cx="161755" cy="17970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3" name="Rectangle 2"/>
          <p:cNvSpPr/>
          <p:nvPr/>
        </p:nvSpPr>
        <p:spPr>
          <a:xfrm>
            <a:off x="1491856" y="1629049"/>
            <a:ext cx="1696801" cy="606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791755" y="3311994"/>
            <a:ext cx="2403097" cy="1128792"/>
            <a:chOff x="6450635" y="3215670"/>
            <a:chExt cx="2403097" cy="1128792"/>
          </a:xfrm>
        </p:grpSpPr>
        <p:grpSp>
          <p:nvGrpSpPr>
            <p:cNvPr id="69" name="Group 68"/>
            <p:cNvGrpSpPr/>
            <p:nvPr/>
          </p:nvGrpSpPr>
          <p:grpSpPr>
            <a:xfrm>
              <a:off x="6450635" y="3215670"/>
              <a:ext cx="2403097" cy="1128792"/>
              <a:chOff x="4109222" y="199538"/>
              <a:chExt cx="1319224" cy="656803"/>
            </a:xfrm>
          </p:grpSpPr>
          <p:sp>
            <p:nvSpPr>
              <p:cNvPr id="70" name="TextBox 69"/>
              <p:cNvSpPr txBox="1"/>
              <p:nvPr/>
            </p:nvSpPr>
            <p:spPr>
              <a:xfrm>
                <a:off x="4109222" y="350418"/>
                <a:ext cx="1319224" cy="30444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Times New Roman" pitchFamily="-112" charset="0"/>
                  </a:rPr>
                  <a:t>S</a:t>
                </a:r>
                <a:r>
                  <a:rPr kumimoji="0" lang="en-US" sz="2800"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sz="2800" b="0" i="0" u="none" strike="noStrike" kern="0" cap="none" spc="0" normalizeH="0" baseline="0" noProof="0" dirty="0">
                  <a:ln>
                    <a:noFill/>
                  </a:ln>
                  <a:solidFill>
                    <a:srgbClr val="000000"/>
                  </a:solidFill>
                  <a:effectLst/>
                  <a:uLnTx/>
                  <a:uFillTx/>
                  <a:latin typeface="Times New Roman" pitchFamily="-112" charset="0"/>
                </a:endParaRPr>
              </a:p>
            </p:txBody>
          </p:sp>
          <p:sp>
            <p:nvSpPr>
              <p:cNvPr id="71" name="Isosceles Triangle 70"/>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72" name="Can 71"/>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73" name="Group 72"/>
              <p:cNvGrpSpPr/>
              <p:nvPr/>
            </p:nvGrpSpPr>
            <p:grpSpPr>
              <a:xfrm>
                <a:off x="4109222" y="199538"/>
                <a:ext cx="301738" cy="113767"/>
                <a:chOff x="947028" y="16630954"/>
                <a:chExt cx="579465" cy="185951"/>
              </a:xfrm>
            </p:grpSpPr>
            <p:sp>
              <p:nvSpPr>
                <p:cNvPr id="74" name="Rectangle 7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75" name="Rectangle 7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76" name="Rectangle 7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77" name="Rectangle 7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4" name="TextBox 3"/>
            <p:cNvSpPr txBox="1"/>
            <p:nvPr/>
          </p:nvSpPr>
          <p:spPr>
            <a:xfrm>
              <a:off x="8290584" y="3340978"/>
              <a:ext cx="453883" cy="830997"/>
            </a:xfrm>
            <a:prstGeom prst="rect">
              <a:avLst/>
            </a:prstGeom>
            <a:noFill/>
          </p:spPr>
          <p:txBody>
            <a:bodyPr wrap="square" rtlCol="0">
              <a:spAutoFit/>
            </a:bodyPr>
            <a:lstStyle/>
            <a:p>
              <a:r>
                <a:rPr lang="en-US" sz="4800" b="1" dirty="0" smtClean="0"/>
                <a:t>=</a:t>
              </a:r>
              <a:endParaRPr lang="en-US" sz="4800" b="1" dirty="0"/>
            </a:p>
          </p:txBody>
        </p:sp>
      </p:grpSp>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l="18918" t="33867" r="28904" b="40400"/>
          <a:stretch/>
        </p:blipFill>
        <p:spPr>
          <a:xfrm rot="5400000">
            <a:off x="9696208" y="3472620"/>
            <a:ext cx="2113278" cy="694826"/>
          </a:xfrm>
          <a:prstGeom prst="rect">
            <a:avLst/>
          </a:prstGeom>
        </p:spPr>
      </p:pic>
    </p:spTree>
    <p:extLst>
      <p:ext uri="{BB962C8B-B14F-4D97-AF65-F5344CB8AC3E}">
        <p14:creationId xmlns:p14="http://schemas.microsoft.com/office/powerpoint/2010/main" val="3421252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87" y="-172241"/>
            <a:ext cx="10515600" cy="1325563"/>
          </a:xfrm>
        </p:spPr>
        <p:txBody>
          <a:bodyPr/>
          <a:lstStyle/>
          <a:p>
            <a:pPr algn="ctr"/>
            <a:r>
              <a:rPr lang="en-US" b="1" u="sng" dirty="0" smtClean="0"/>
              <a:t>Ion-Exchange Chromatography</a:t>
            </a:r>
            <a:endParaRPr lang="en-US" b="1" u="sng" dirty="0"/>
          </a:p>
        </p:txBody>
      </p:sp>
      <p:sp>
        <p:nvSpPr>
          <p:cNvPr id="11" name="TextBox 10"/>
          <p:cNvSpPr txBox="1"/>
          <p:nvPr/>
        </p:nvSpPr>
        <p:spPr>
          <a:xfrm>
            <a:off x="566921" y="751886"/>
            <a:ext cx="10052453" cy="175432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eluent, or mobile phase, is similar to the cup of water. However in this case a salt mixture will be used instead.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dirty="0" smtClean="0"/>
          </a:p>
          <a:p>
            <a:endParaRPr lang="en-US" dirty="0"/>
          </a:p>
        </p:txBody>
      </p:sp>
      <p:grpSp>
        <p:nvGrpSpPr>
          <p:cNvPr id="12" name="Group 11"/>
          <p:cNvGrpSpPr/>
          <p:nvPr/>
        </p:nvGrpSpPr>
        <p:grpSpPr>
          <a:xfrm>
            <a:off x="1082219" y="1749942"/>
            <a:ext cx="5130568" cy="4648871"/>
            <a:chOff x="3303336" y="199538"/>
            <a:chExt cx="5539196" cy="6667010"/>
          </a:xfrm>
        </p:grpSpPr>
        <p:sp>
          <p:nvSpPr>
            <p:cNvPr id="13" name="TextBox 12"/>
            <p:cNvSpPr txBox="1"/>
            <p:nvPr/>
          </p:nvSpPr>
          <p:spPr>
            <a:xfrm>
              <a:off x="4193018" y="372821"/>
              <a:ext cx="1319223"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itchFamily="-112" charset="0"/>
                </a:rPr>
                <a:t>S</a:t>
              </a:r>
              <a:r>
                <a:rPr kumimoji="0" lang="en-US"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4" name="TextBox 13"/>
            <p:cNvSpPr txBox="1"/>
            <p:nvPr/>
          </p:nvSpPr>
          <p:spPr>
            <a:xfrm>
              <a:off x="7445854" y="6336884"/>
              <a:ext cx="1132286"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Waste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5" name="Rounded Rectangle 1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6" name="Rectangle 1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7" name="Rectangle 1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8" name="Rectangle 17"/>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9" name="Rectangle 18"/>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0" name="Rectangle 19"/>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1" name="Rectangle 20"/>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2" name="Isosceles Triangle 21"/>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3" name="Can 22"/>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24" name="Group 23"/>
            <p:cNvGrpSpPr/>
            <p:nvPr/>
          </p:nvGrpSpPr>
          <p:grpSpPr>
            <a:xfrm>
              <a:off x="4109222" y="199538"/>
              <a:ext cx="301738" cy="113767"/>
              <a:chOff x="947028" y="16630954"/>
              <a:chExt cx="579465" cy="185951"/>
            </a:xfrm>
          </p:grpSpPr>
          <p:sp>
            <p:nvSpPr>
              <p:cNvPr id="64" name="Rectangle 6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5" name="Rectangle 6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6" name="Rectangle 6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7" name="Rectangle 6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25" name="Rounded Rectangle 24"/>
            <p:cNvSpPr/>
            <p:nvPr/>
          </p:nvSpPr>
          <p:spPr bwMode="auto">
            <a:xfrm>
              <a:off x="3579727" y="1284051"/>
              <a:ext cx="1369065" cy="957359"/>
            </a:xfrm>
            <a:prstGeom prst="roundRect">
              <a:avLst/>
            </a:prstGeom>
            <a:solidFill>
              <a:srgbClr val="2D2DB9">
                <a:lumMod val="60000"/>
                <a:lumOff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6" name="TextBox 25"/>
            <p:cNvSpPr txBox="1"/>
            <p:nvPr/>
          </p:nvSpPr>
          <p:spPr>
            <a:xfrm>
              <a:off x="3494664" y="1560155"/>
              <a:ext cx="1532217" cy="41759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Autosampler</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7" name="TextBox 26"/>
            <p:cNvSpPr txBox="1"/>
            <p:nvPr/>
          </p:nvSpPr>
          <p:spPr>
            <a:xfrm>
              <a:off x="4833801" y="4466009"/>
              <a:ext cx="2005459" cy="72129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8" name="Rounded Rectangle 27"/>
            <p:cNvSpPr/>
            <p:nvPr/>
          </p:nvSpPr>
          <p:spPr bwMode="auto">
            <a:xfrm>
              <a:off x="7213243" y="3942645"/>
              <a:ext cx="1491747"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9" name="Rounded Rectangle 28"/>
            <p:cNvSpPr/>
            <p:nvPr/>
          </p:nvSpPr>
          <p:spPr bwMode="auto">
            <a:xfrm>
              <a:off x="3626240" y="5098898"/>
              <a:ext cx="1369065" cy="957359"/>
            </a:xfrm>
            <a:prstGeom prst="round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0" name="Rectangle 29"/>
            <p:cNvSpPr/>
            <p:nvPr/>
          </p:nvSpPr>
          <p:spPr bwMode="auto">
            <a:xfrm>
              <a:off x="3551866" y="6056257"/>
              <a:ext cx="1489494" cy="28554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1" name="Rounded Rectangle 30"/>
            <p:cNvSpPr/>
            <p:nvPr/>
          </p:nvSpPr>
          <p:spPr bwMode="auto">
            <a:xfrm>
              <a:off x="4893011" y="2390421"/>
              <a:ext cx="1369065"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2" name="TextBox 31"/>
            <p:cNvSpPr txBox="1"/>
            <p:nvPr/>
          </p:nvSpPr>
          <p:spPr>
            <a:xfrm>
              <a:off x="5056785" y="2438681"/>
              <a:ext cx="1051406" cy="79722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Pump</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33" name="TextBox 32"/>
            <p:cNvSpPr txBox="1"/>
            <p:nvPr/>
          </p:nvSpPr>
          <p:spPr>
            <a:xfrm>
              <a:off x="3303336" y="6281649"/>
              <a:ext cx="1948940"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Data Acquisition</a:t>
              </a:r>
            </a:p>
          </p:txBody>
        </p:sp>
        <p:cxnSp>
          <p:nvCxnSpPr>
            <p:cNvPr id="34" name="Straight Arrow Connector 33"/>
            <p:cNvCxnSpPr/>
            <p:nvPr/>
          </p:nvCxnSpPr>
          <p:spPr bwMode="auto">
            <a:xfrm flipH="1">
              <a:off x="4252843" y="895724"/>
              <a:ext cx="5462" cy="329736"/>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5" name="Straight Arrow Connector 34"/>
            <p:cNvCxnSpPr/>
            <p:nvPr/>
          </p:nvCxnSpPr>
          <p:spPr bwMode="auto">
            <a:xfrm>
              <a:off x="6813857" y="4298252"/>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6" name="Straight Arrow Connector 35"/>
            <p:cNvCxnSpPr/>
            <p:nvPr/>
          </p:nvCxnSpPr>
          <p:spPr bwMode="auto">
            <a:xfrm flipH="1">
              <a:off x="8007372" y="4978108"/>
              <a:ext cx="5408" cy="313789"/>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7" name="Straight Arrow Connector 36"/>
            <p:cNvCxnSpPr/>
            <p:nvPr/>
          </p:nvCxnSpPr>
          <p:spPr bwMode="auto">
            <a:xfrm flipH="1">
              <a:off x="5145595" y="4895345"/>
              <a:ext cx="1986635" cy="812834"/>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8" name="Straight Arrow Connector 37"/>
            <p:cNvCxnSpPr/>
            <p:nvPr/>
          </p:nvCxnSpPr>
          <p:spPr bwMode="auto">
            <a:xfrm>
              <a:off x="4524890" y="4283619"/>
              <a:ext cx="280892"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9" name="Straight Connector 38"/>
            <p:cNvCxnSpPr/>
            <p:nvPr/>
          </p:nvCxnSpPr>
          <p:spPr bwMode="auto">
            <a:xfrm flipV="1">
              <a:off x="4518534" y="2830292"/>
              <a:ext cx="5198" cy="1454613"/>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530924" y="2904771"/>
              <a:ext cx="362086" cy="7339"/>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1" name="Straight Connector 40"/>
            <p:cNvCxnSpPr>
              <a:stCxn id="25" idx="2"/>
            </p:cNvCxnSpPr>
            <p:nvPr/>
          </p:nvCxnSpPr>
          <p:spPr bwMode="auto">
            <a:xfrm>
              <a:off x="4264260" y="2241410"/>
              <a:ext cx="3621" cy="516589"/>
            </a:xfrm>
            <a:prstGeom prst="line">
              <a:avLst/>
            </a:prstGeom>
            <a:solidFill>
              <a:srgbClr val="00CC99"/>
            </a:solidFill>
            <a:ln w="9525" cap="flat" cmpd="sng" algn="ctr">
              <a:solidFill>
                <a:srgbClr val="000000"/>
              </a:solidFill>
              <a:prstDash val="solid"/>
              <a:round/>
              <a:headEnd type="none" w="med" len="med"/>
              <a:tailEnd type="none" w="med" len="med"/>
            </a:ln>
            <a:effectLst/>
          </p:spPr>
        </p:cxnSp>
        <p:sp>
          <p:nvSpPr>
            <p:cNvPr id="42" name="TextBox 41"/>
            <p:cNvSpPr txBox="1"/>
            <p:nvPr/>
          </p:nvSpPr>
          <p:spPr>
            <a:xfrm>
              <a:off x="7093734" y="4155307"/>
              <a:ext cx="1748798" cy="45555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09" y="2608798"/>
              <a:ext cx="739205" cy="752680"/>
            </a:xfrm>
            <a:prstGeom prst="rect">
              <a:avLst/>
            </a:prstGeom>
          </p:spPr>
        </p:pic>
        <p:sp>
          <p:nvSpPr>
            <p:cNvPr id="44" name="Freeform 43"/>
            <p:cNvSpPr/>
            <p:nvPr/>
          </p:nvSpPr>
          <p:spPr bwMode="auto">
            <a:xfrm>
              <a:off x="3745599" y="5145094"/>
              <a:ext cx="1057275" cy="894018"/>
            </a:xfrm>
            <a:custGeom>
              <a:avLst/>
              <a:gdLst>
                <a:gd name="connsiteX0" fmla="*/ 0 w 1057275"/>
                <a:gd name="connsiteY0" fmla="*/ 828675 h 894018"/>
                <a:gd name="connsiteX1" fmla="*/ 161925 w 1057275"/>
                <a:gd name="connsiteY1" fmla="*/ 809625 h 894018"/>
                <a:gd name="connsiteX2" fmla="*/ 323850 w 1057275"/>
                <a:gd name="connsiteY2" fmla="*/ 0 h 894018"/>
                <a:gd name="connsiteX3" fmla="*/ 390525 w 1057275"/>
                <a:gd name="connsiteY3" fmla="*/ 809625 h 894018"/>
                <a:gd name="connsiteX4" fmla="*/ 590550 w 1057275"/>
                <a:gd name="connsiteY4" fmla="*/ 647700 h 894018"/>
                <a:gd name="connsiteX5" fmla="*/ 676275 w 1057275"/>
                <a:gd name="connsiteY5" fmla="*/ 800100 h 894018"/>
                <a:gd name="connsiteX6" fmla="*/ 1057275 w 1057275"/>
                <a:gd name="connsiteY6" fmla="*/ 809625 h 8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894018">
                  <a:moveTo>
                    <a:pt x="0" y="828675"/>
                  </a:moveTo>
                  <a:cubicBezTo>
                    <a:pt x="53975" y="888206"/>
                    <a:pt x="107950" y="947737"/>
                    <a:pt x="161925" y="809625"/>
                  </a:cubicBezTo>
                  <a:cubicBezTo>
                    <a:pt x="215900" y="671513"/>
                    <a:pt x="285750" y="0"/>
                    <a:pt x="323850" y="0"/>
                  </a:cubicBezTo>
                  <a:cubicBezTo>
                    <a:pt x="361950" y="0"/>
                    <a:pt x="346075" y="701675"/>
                    <a:pt x="390525" y="809625"/>
                  </a:cubicBezTo>
                  <a:cubicBezTo>
                    <a:pt x="434975" y="917575"/>
                    <a:pt x="542925" y="649287"/>
                    <a:pt x="590550" y="647700"/>
                  </a:cubicBezTo>
                  <a:cubicBezTo>
                    <a:pt x="638175" y="646113"/>
                    <a:pt x="598488" y="773113"/>
                    <a:pt x="676275" y="800100"/>
                  </a:cubicBezTo>
                  <a:cubicBezTo>
                    <a:pt x="754062" y="827087"/>
                    <a:pt x="905668" y="818356"/>
                    <a:pt x="1057275" y="80962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5" name="TextBox 44"/>
            <p:cNvSpPr txBox="1"/>
            <p:nvPr/>
          </p:nvSpPr>
          <p:spPr>
            <a:xfrm>
              <a:off x="5223201" y="1118408"/>
              <a:ext cx="1305256" cy="92691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Injection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Valve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cxnSp>
          <p:nvCxnSpPr>
            <p:cNvPr id="46" name="Straight Arrow Connector 45"/>
            <p:cNvCxnSpPr/>
            <p:nvPr/>
          </p:nvCxnSpPr>
          <p:spPr bwMode="auto">
            <a:xfrm flipH="1">
              <a:off x="4696582" y="1652943"/>
              <a:ext cx="805826" cy="878573"/>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sp>
          <p:nvSpPr>
            <p:cNvPr id="47" name="TextBox 46"/>
            <p:cNvSpPr txBox="1"/>
            <p:nvPr/>
          </p:nvSpPr>
          <p:spPr>
            <a:xfrm>
              <a:off x="6308399" y="1502068"/>
              <a:ext cx="1746340" cy="83863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Eluent </a:t>
              </a:r>
              <a:endParaRPr lang="en-US" sz="16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1600" b="0" i="0" u="none" strike="noStrike" kern="0" cap="none" spc="0" normalizeH="0" noProof="0" dirty="0" smtClean="0">
                  <a:ln>
                    <a:noFill/>
                  </a:ln>
                  <a:solidFill>
                    <a:srgbClr val="000000"/>
                  </a:solidFill>
                  <a:effectLst/>
                  <a:uLnTx/>
                  <a:uFillTx/>
                  <a:latin typeface="Times New Roman" pitchFamily="-112" charset="0"/>
                </a:rPr>
                <a:t> Phase)</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48" name="Isosceles Triangle 47"/>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9" name="Can 48"/>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0" name="Group 49"/>
            <p:cNvGrpSpPr/>
            <p:nvPr/>
          </p:nvGrpSpPr>
          <p:grpSpPr>
            <a:xfrm>
              <a:off x="6777182" y="2301559"/>
              <a:ext cx="647021" cy="179709"/>
              <a:chOff x="938462" y="16793325"/>
              <a:chExt cx="609601" cy="185949"/>
            </a:xfrm>
          </p:grpSpPr>
          <p:sp>
            <p:nvSpPr>
              <p:cNvPr id="60" name="Rectangle 59"/>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1" name="Rectangle 60"/>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2" name="Rectangle 61"/>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3" name="Rectangle 62"/>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cxnSp>
          <p:nvCxnSpPr>
            <p:cNvPr id="51" name="Straight Arrow Connector 50"/>
            <p:cNvCxnSpPr/>
            <p:nvPr/>
          </p:nvCxnSpPr>
          <p:spPr bwMode="auto">
            <a:xfrm flipH="1">
              <a:off x="6292149" y="2928381"/>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grpSp>
          <p:nvGrpSpPr>
            <p:cNvPr id="52" name="Group 51"/>
            <p:cNvGrpSpPr/>
            <p:nvPr/>
          </p:nvGrpSpPr>
          <p:grpSpPr>
            <a:xfrm>
              <a:off x="7746020" y="5357627"/>
              <a:ext cx="587249" cy="1055831"/>
              <a:chOff x="991938" y="16800081"/>
              <a:chExt cx="553289" cy="1092490"/>
            </a:xfrm>
          </p:grpSpPr>
          <p:sp>
            <p:nvSpPr>
              <p:cNvPr id="54" name="Isosceles Triangle 53"/>
              <p:cNvSpPr/>
              <p:nvPr/>
            </p:nvSpPr>
            <p:spPr bwMode="auto">
              <a:xfrm>
                <a:off x="991938" y="16806215"/>
                <a:ext cx="509652" cy="41454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5" name="Can 54"/>
              <p:cNvSpPr/>
              <p:nvPr/>
            </p:nvSpPr>
            <p:spPr bwMode="auto">
              <a:xfrm>
                <a:off x="991938" y="17154634"/>
                <a:ext cx="509652" cy="737937"/>
              </a:xfrm>
              <a:prstGeom prst="can">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6" name="Group 55"/>
              <p:cNvGrpSpPr/>
              <p:nvPr/>
            </p:nvGrpSpPr>
            <p:grpSpPr>
              <a:xfrm>
                <a:off x="1090863" y="16800081"/>
                <a:ext cx="454364" cy="198754"/>
                <a:chOff x="1090863" y="16800081"/>
                <a:chExt cx="454364" cy="198754"/>
              </a:xfrm>
            </p:grpSpPr>
            <p:sp>
              <p:nvSpPr>
                <p:cNvPr id="57" name="Rectangle 56"/>
                <p:cNvSpPr/>
                <p:nvPr/>
              </p:nvSpPr>
              <p:spPr bwMode="auto">
                <a:xfrm>
                  <a:off x="10908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8" name="Rectangle 57"/>
                <p:cNvSpPr/>
                <p:nvPr/>
              </p:nvSpPr>
              <p:spPr bwMode="auto">
                <a:xfrm>
                  <a:off x="12432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9" name="Rectangle 58"/>
                <p:cNvSpPr/>
                <p:nvPr/>
              </p:nvSpPr>
              <p:spPr bwMode="auto">
                <a:xfrm>
                  <a:off x="1395665" y="16802289"/>
                  <a:ext cx="149562" cy="196546"/>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53" name="Rectangle 52"/>
            <p:cNvSpPr/>
            <p:nvPr/>
          </p:nvSpPr>
          <p:spPr bwMode="auto">
            <a:xfrm>
              <a:off x="7692274" y="5357608"/>
              <a:ext cx="161755" cy="17970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3" name="Rectangle 2"/>
          <p:cNvSpPr/>
          <p:nvPr/>
        </p:nvSpPr>
        <p:spPr>
          <a:xfrm>
            <a:off x="3825953" y="2665453"/>
            <a:ext cx="1696801" cy="14214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7442192" y="3084020"/>
            <a:ext cx="1064043" cy="1293703"/>
            <a:chOff x="6777182" y="2301559"/>
            <a:chExt cx="647021" cy="1054180"/>
          </a:xfrm>
        </p:grpSpPr>
        <p:sp>
          <p:nvSpPr>
            <p:cNvPr id="79" name="Isosceles Triangle 78"/>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80" name="Can 79"/>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81" name="Group 80"/>
            <p:cNvGrpSpPr/>
            <p:nvPr/>
          </p:nvGrpSpPr>
          <p:grpSpPr>
            <a:xfrm>
              <a:off x="6777182" y="2301559"/>
              <a:ext cx="647021" cy="179709"/>
              <a:chOff x="938462" y="16793325"/>
              <a:chExt cx="609601" cy="185949"/>
            </a:xfrm>
          </p:grpSpPr>
          <p:sp>
            <p:nvSpPr>
              <p:cNvPr id="83" name="Rectangle 82"/>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84" name="Rectangle 83"/>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85" name="Rectangle 84"/>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86" name="Rectangle 85"/>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87" name="TextBox 86"/>
          <p:cNvSpPr txBox="1"/>
          <p:nvPr/>
        </p:nvSpPr>
        <p:spPr>
          <a:xfrm>
            <a:off x="7020636" y="2379923"/>
            <a:ext cx="1746340" cy="70788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itchFamily="-112" charset="0"/>
              </a:rPr>
              <a:t>Eluent </a:t>
            </a:r>
            <a:endParaRPr lang="en-US" sz="20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2000" b="0" i="0" u="none" strike="noStrike" kern="0" cap="none" spc="0" normalizeH="0" noProof="0" dirty="0" smtClean="0">
                <a:ln>
                  <a:noFill/>
                </a:ln>
                <a:solidFill>
                  <a:srgbClr val="000000"/>
                </a:solidFill>
                <a:effectLst/>
                <a:uLnTx/>
                <a:uFillTx/>
                <a:latin typeface="Times New Roman" pitchFamily="-112" charset="0"/>
              </a:rPr>
              <a:t> Phase)</a:t>
            </a:r>
            <a:endParaRPr kumimoji="0" lang="en-US" sz="2000" b="0" i="0" u="none" strike="noStrike" kern="0" cap="none" spc="0" normalizeH="0" baseline="0" noProof="0" dirty="0">
              <a:ln>
                <a:noFill/>
              </a:ln>
              <a:solidFill>
                <a:srgbClr val="000000"/>
              </a:solidFill>
              <a:effectLst/>
              <a:uLnTx/>
              <a:uFillTx/>
              <a:latin typeface="Times New Roman" pitchFamily="-112" charset="0"/>
            </a:endParaRPr>
          </a:p>
        </p:txBody>
      </p:sp>
      <p:sp>
        <p:nvSpPr>
          <p:cNvPr id="7" name="TextBox 6"/>
          <p:cNvSpPr txBox="1"/>
          <p:nvPr/>
        </p:nvSpPr>
        <p:spPr>
          <a:xfrm>
            <a:off x="9025524" y="3277633"/>
            <a:ext cx="386080" cy="769441"/>
          </a:xfrm>
          <a:prstGeom prst="rect">
            <a:avLst/>
          </a:prstGeom>
          <a:noFill/>
        </p:spPr>
        <p:txBody>
          <a:bodyPr wrap="square" rtlCol="0">
            <a:spAutoFit/>
          </a:bodyPr>
          <a:lstStyle/>
          <a:p>
            <a:r>
              <a:rPr lang="en-US" sz="4400" dirty="0" smtClean="0"/>
              <a:t>=</a:t>
            </a:r>
            <a:endParaRPr lang="en-US" sz="4400" dirty="0"/>
          </a:p>
        </p:txBody>
      </p:sp>
      <p:pic>
        <p:nvPicPr>
          <p:cNvPr id="91" name="Picture 90"/>
          <p:cNvPicPr>
            <a:picLocks noChangeAspect="1"/>
          </p:cNvPicPr>
          <p:nvPr/>
        </p:nvPicPr>
        <p:blipFill rotWithShape="1">
          <a:blip r:embed="rId4" cstate="print">
            <a:extLst>
              <a:ext uri="{28A0092B-C50C-407E-A947-70E740481C1C}">
                <a14:useLocalDpi xmlns:a14="http://schemas.microsoft.com/office/drawing/2010/main" val="0"/>
              </a:ext>
            </a:extLst>
          </a:blip>
          <a:srcRect l="28240" t="7083" r="25787" b="20208"/>
          <a:stretch/>
        </p:blipFill>
        <p:spPr>
          <a:xfrm>
            <a:off x="9749983" y="2681189"/>
            <a:ext cx="1971544" cy="2078758"/>
          </a:xfrm>
          <a:prstGeom prst="rect">
            <a:avLst/>
          </a:prstGeom>
        </p:spPr>
      </p:pic>
    </p:spTree>
    <p:extLst>
      <p:ext uri="{BB962C8B-B14F-4D97-AF65-F5344CB8AC3E}">
        <p14:creationId xmlns:p14="http://schemas.microsoft.com/office/powerpoint/2010/main" val="777055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87" y="-172241"/>
            <a:ext cx="10515600" cy="1325563"/>
          </a:xfrm>
        </p:spPr>
        <p:txBody>
          <a:bodyPr/>
          <a:lstStyle/>
          <a:p>
            <a:pPr algn="ctr"/>
            <a:r>
              <a:rPr lang="en-US" b="1" u="sng" dirty="0" smtClean="0"/>
              <a:t>Ion Chromatography</a:t>
            </a:r>
            <a:endParaRPr lang="en-US" b="1" u="sng" dirty="0"/>
          </a:p>
        </p:txBody>
      </p:sp>
      <p:sp>
        <p:nvSpPr>
          <p:cNvPr id="11" name="TextBox 10"/>
          <p:cNvSpPr txBox="1"/>
          <p:nvPr/>
        </p:nvSpPr>
        <p:spPr>
          <a:xfrm>
            <a:off x="566921" y="751886"/>
            <a:ext cx="10052453" cy="212365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There was no “pump” component to the paper chromatography. However in Ion Chromatography this simply functions to distribute the mobile phase over the sample.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dirty="0" smtClean="0"/>
          </a:p>
          <a:p>
            <a:endParaRPr lang="en-US" dirty="0"/>
          </a:p>
        </p:txBody>
      </p:sp>
      <p:grpSp>
        <p:nvGrpSpPr>
          <p:cNvPr id="12" name="Group 11"/>
          <p:cNvGrpSpPr/>
          <p:nvPr/>
        </p:nvGrpSpPr>
        <p:grpSpPr>
          <a:xfrm>
            <a:off x="3561259" y="1932822"/>
            <a:ext cx="5130568" cy="4648871"/>
            <a:chOff x="3303336" y="199538"/>
            <a:chExt cx="5539196" cy="6667010"/>
          </a:xfrm>
        </p:grpSpPr>
        <p:sp>
          <p:nvSpPr>
            <p:cNvPr id="13" name="TextBox 12"/>
            <p:cNvSpPr txBox="1"/>
            <p:nvPr/>
          </p:nvSpPr>
          <p:spPr>
            <a:xfrm>
              <a:off x="4193018" y="372821"/>
              <a:ext cx="1319223"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itchFamily="-112" charset="0"/>
                </a:rPr>
                <a:t>S</a:t>
              </a:r>
              <a:r>
                <a:rPr kumimoji="0" lang="en-US"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4" name="TextBox 13"/>
            <p:cNvSpPr txBox="1"/>
            <p:nvPr/>
          </p:nvSpPr>
          <p:spPr>
            <a:xfrm>
              <a:off x="7445854" y="6336884"/>
              <a:ext cx="1132286"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Waste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5" name="Rounded Rectangle 1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6" name="Rectangle 1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7" name="Rectangle 1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8" name="Rectangle 17"/>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9" name="Rectangle 18"/>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0" name="Rectangle 19"/>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1" name="Rectangle 20"/>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2" name="Isosceles Triangle 21"/>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3" name="Can 22"/>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24" name="Group 23"/>
            <p:cNvGrpSpPr/>
            <p:nvPr/>
          </p:nvGrpSpPr>
          <p:grpSpPr>
            <a:xfrm>
              <a:off x="4109222" y="199538"/>
              <a:ext cx="301738" cy="113767"/>
              <a:chOff x="947028" y="16630954"/>
              <a:chExt cx="579465" cy="185951"/>
            </a:xfrm>
          </p:grpSpPr>
          <p:sp>
            <p:nvSpPr>
              <p:cNvPr id="64" name="Rectangle 6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5" name="Rectangle 6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6" name="Rectangle 6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7" name="Rectangle 6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25" name="Rounded Rectangle 24"/>
            <p:cNvSpPr/>
            <p:nvPr/>
          </p:nvSpPr>
          <p:spPr bwMode="auto">
            <a:xfrm>
              <a:off x="3579727" y="1284051"/>
              <a:ext cx="1369065" cy="957359"/>
            </a:xfrm>
            <a:prstGeom prst="roundRect">
              <a:avLst/>
            </a:prstGeom>
            <a:solidFill>
              <a:srgbClr val="2D2DB9">
                <a:lumMod val="60000"/>
                <a:lumOff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6" name="TextBox 25"/>
            <p:cNvSpPr txBox="1"/>
            <p:nvPr/>
          </p:nvSpPr>
          <p:spPr>
            <a:xfrm>
              <a:off x="3494664" y="1560155"/>
              <a:ext cx="1532217" cy="41759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Autosampler</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7" name="TextBox 26"/>
            <p:cNvSpPr txBox="1"/>
            <p:nvPr/>
          </p:nvSpPr>
          <p:spPr>
            <a:xfrm>
              <a:off x="4833801" y="4466009"/>
              <a:ext cx="2005459" cy="72129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8" name="Rounded Rectangle 27"/>
            <p:cNvSpPr/>
            <p:nvPr/>
          </p:nvSpPr>
          <p:spPr bwMode="auto">
            <a:xfrm>
              <a:off x="7213243" y="3942645"/>
              <a:ext cx="1491747"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9" name="Rounded Rectangle 28"/>
            <p:cNvSpPr/>
            <p:nvPr/>
          </p:nvSpPr>
          <p:spPr bwMode="auto">
            <a:xfrm>
              <a:off x="3626240" y="5098898"/>
              <a:ext cx="1369065" cy="957359"/>
            </a:xfrm>
            <a:prstGeom prst="round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0" name="Rectangle 29"/>
            <p:cNvSpPr/>
            <p:nvPr/>
          </p:nvSpPr>
          <p:spPr bwMode="auto">
            <a:xfrm>
              <a:off x="3551866" y="6056257"/>
              <a:ext cx="1489494" cy="28554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1" name="Rounded Rectangle 30"/>
            <p:cNvSpPr/>
            <p:nvPr/>
          </p:nvSpPr>
          <p:spPr bwMode="auto">
            <a:xfrm>
              <a:off x="4893011" y="2390421"/>
              <a:ext cx="1369065"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2" name="TextBox 31"/>
            <p:cNvSpPr txBox="1"/>
            <p:nvPr/>
          </p:nvSpPr>
          <p:spPr>
            <a:xfrm>
              <a:off x="5056785" y="2438681"/>
              <a:ext cx="1051406" cy="79722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Pump</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33" name="TextBox 32"/>
            <p:cNvSpPr txBox="1"/>
            <p:nvPr/>
          </p:nvSpPr>
          <p:spPr>
            <a:xfrm>
              <a:off x="3303336" y="6281649"/>
              <a:ext cx="1948940"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Data Acquisition</a:t>
              </a:r>
            </a:p>
          </p:txBody>
        </p:sp>
        <p:cxnSp>
          <p:nvCxnSpPr>
            <p:cNvPr id="34" name="Straight Arrow Connector 33"/>
            <p:cNvCxnSpPr/>
            <p:nvPr/>
          </p:nvCxnSpPr>
          <p:spPr bwMode="auto">
            <a:xfrm flipH="1">
              <a:off x="4252843" y="895724"/>
              <a:ext cx="5462" cy="329736"/>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5" name="Straight Arrow Connector 34"/>
            <p:cNvCxnSpPr/>
            <p:nvPr/>
          </p:nvCxnSpPr>
          <p:spPr bwMode="auto">
            <a:xfrm>
              <a:off x="6813857" y="4298252"/>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6" name="Straight Arrow Connector 35"/>
            <p:cNvCxnSpPr/>
            <p:nvPr/>
          </p:nvCxnSpPr>
          <p:spPr bwMode="auto">
            <a:xfrm flipH="1">
              <a:off x="8007372" y="4978108"/>
              <a:ext cx="5408" cy="313789"/>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7" name="Straight Arrow Connector 36"/>
            <p:cNvCxnSpPr/>
            <p:nvPr/>
          </p:nvCxnSpPr>
          <p:spPr bwMode="auto">
            <a:xfrm flipH="1">
              <a:off x="5145595" y="4895345"/>
              <a:ext cx="1986635" cy="812834"/>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8" name="Straight Arrow Connector 37"/>
            <p:cNvCxnSpPr/>
            <p:nvPr/>
          </p:nvCxnSpPr>
          <p:spPr bwMode="auto">
            <a:xfrm>
              <a:off x="4524890" y="4283619"/>
              <a:ext cx="280892"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9" name="Straight Connector 38"/>
            <p:cNvCxnSpPr/>
            <p:nvPr/>
          </p:nvCxnSpPr>
          <p:spPr bwMode="auto">
            <a:xfrm flipV="1">
              <a:off x="4518534" y="2830292"/>
              <a:ext cx="5198" cy="1454613"/>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530924" y="2904771"/>
              <a:ext cx="362086" cy="7339"/>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1" name="Straight Connector 40"/>
            <p:cNvCxnSpPr>
              <a:stCxn id="25" idx="2"/>
            </p:cNvCxnSpPr>
            <p:nvPr/>
          </p:nvCxnSpPr>
          <p:spPr bwMode="auto">
            <a:xfrm>
              <a:off x="4264260" y="2241410"/>
              <a:ext cx="3621" cy="516589"/>
            </a:xfrm>
            <a:prstGeom prst="line">
              <a:avLst/>
            </a:prstGeom>
            <a:solidFill>
              <a:srgbClr val="00CC99"/>
            </a:solidFill>
            <a:ln w="9525" cap="flat" cmpd="sng" algn="ctr">
              <a:solidFill>
                <a:srgbClr val="000000"/>
              </a:solidFill>
              <a:prstDash val="solid"/>
              <a:round/>
              <a:headEnd type="none" w="med" len="med"/>
              <a:tailEnd type="none" w="med" len="med"/>
            </a:ln>
            <a:effectLst/>
          </p:spPr>
        </p:cxnSp>
        <p:sp>
          <p:nvSpPr>
            <p:cNvPr id="42" name="TextBox 41"/>
            <p:cNvSpPr txBox="1"/>
            <p:nvPr/>
          </p:nvSpPr>
          <p:spPr>
            <a:xfrm>
              <a:off x="7093734" y="4155307"/>
              <a:ext cx="1748798" cy="45555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09" y="2608798"/>
              <a:ext cx="739205" cy="752680"/>
            </a:xfrm>
            <a:prstGeom prst="rect">
              <a:avLst/>
            </a:prstGeom>
          </p:spPr>
        </p:pic>
        <p:sp>
          <p:nvSpPr>
            <p:cNvPr id="44" name="Freeform 43"/>
            <p:cNvSpPr/>
            <p:nvPr/>
          </p:nvSpPr>
          <p:spPr bwMode="auto">
            <a:xfrm>
              <a:off x="3745599" y="5145094"/>
              <a:ext cx="1057275" cy="894018"/>
            </a:xfrm>
            <a:custGeom>
              <a:avLst/>
              <a:gdLst>
                <a:gd name="connsiteX0" fmla="*/ 0 w 1057275"/>
                <a:gd name="connsiteY0" fmla="*/ 828675 h 894018"/>
                <a:gd name="connsiteX1" fmla="*/ 161925 w 1057275"/>
                <a:gd name="connsiteY1" fmla="*/ 809625 h 894018"/>
                <a:gd name="connsiteX2" fmla="*/ 323850 w 1057275"/>
                <a:gd name="connsiteY2" fmla="*/ 0 h 894018"/>
                <a:gd name="connsiteX3" fmla="*/ 390525 w 1057275"/>
                <a:gd name="connsiteY3" fmla="*/ 809625 h 894018"/>
                <a:gd name="connsiteX4" fmla="*/ 590550 w 1057275"/>
                <a:gd name="connsiteY4" fmla="*/ 647700 h 894018"/>
                <a:gd name="connsiteX5" fmla="*/ 676275 w 1057275"/>
                <a:gd name="connsiteY5" fmla="*/ 800100 h 894018"/>
                <a:gd name="connsiteX6" fmla="*/ 1057275 w 1057275"/>
                <a:gd name="connsiteY6" fmla="*/ 809625 h 8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894018">
                  <a:moveTo>
                    <a:pt x="0" y="828675"/>
                  </a:moveTo>
                  <a:cubicBezTo>
                    <a:pt x="53975" y="888206"/>
                    <a:pt x="107950" y="947737"/>
                    <a:pt x="161925" y="809625"/>
                  </a:cubicBezTo>
                  <a:cubicBezTo>
                    <a:pt x="215900" y="671513"/>
                    <a:pt x="285750" y="0"/>
                    <a:pt x="323850" y="0"/>
                  </a:cubicBezTo>
                  <a:cubicBezTo>
                    <a:pt x="361950" y="0"/>
                    <a:pt x="346075" y="701675"/>
                    <a:pt x="390525" y="809625"/>
                  </a:cubicBezTo>
                  <a:cubicBezTo>
                    <a:pt x="434975" y="917575"/>
                    <a:pt x="542925" y="649287"/>
                    <a:pt x="590550" y="647700"/>
                  </a:cubicBezTo>
                  <a:cubicBezTo>
                    <a:pt x="638175" y="646113"/>
                    <a:pt x="598488" y="773113"/>
                    <a:pt x="676275" y="800100"/>
                  </a:cubicBezTo>
                  <a:cubicBezTo>
                    <a:pt x="754062" y="827087"/>
                    <a:pt x="905668" y="818356"/>
                    <a:pt x="1057275" y="80962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5" name="TextBox 44"/>
            <p:cNvSpPr txBox="1"/>
            <p:nvPr/>
          </p:nvSpPr>
          <p:spPr>
            <a:xfrm>
              <a:off x="5223201" y="1118408"/>
              <a:ext cx="1305256" cy="92691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Injection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Valve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cxnSp>
          <p:nvCxnSpPr>
            <p:cNvPr id="46" name="Straight Arrow Connector 45"/>
            <p:cNvCxnSpPr/>
            <p:nvPr/>
          </p:nvCxnSpPr>
          <p:spPr bwMode="auto">
            <a:xfrm flipH="1">
              <a:off x="4696582" y="1652943"/>
              <a:ext cx="805826" cy="878573"/>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sp>
          <p:nvSpPr>
            <p:cNvPr id="47" name="TextBox 46"/>
            <p:cNvSpPr txBox="1"/>
            <p:nvPr/>
          </p:nvSpPr>
          <p:spPr>
            <a:xfrm>
              <a:off x="6308399" y="1502068"/>
              <a:ext cx="1746340" cy="83863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Eluent </a:t>
              </a:r>
              <a:endParaRPr lang="en-US" sz="16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1600" b="0" i="0" u="none" strike="noStrike" kern="0" cap="none" spc="0" normalizeH="0" noProof="0" dirty="0" smtClean="0">
                  <a:ln>
                    <a:noFill/>
                  </a:ln>
                  <a:solidFill>
                    <a:srgbClr val="000000"/>
                  </a:solidFill>
                  <a:effectLst/>
                  <a:uLnTx/>
                  <a:uFillTx/>
                  <a:latin typeface="Times New Roman" pitchFamily="-112" charset="0"/>
                </a:rPr>
                <a:t> Phase)</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48" name="Isosceles Triangle 47"/>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9" name="Can 48"/>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0" name="Group 49"/>
            <p:cNvGrpSpPr/>
            <p:nvPr/>
          </p:nvGrpSpPr>
          <p:grpSpPr>
            <a:xfrm>
              <a:off x="6777182" y="2301559"/>
              <a:ext cx="647021" cy="179709"/>
              <a:chOff x="938462" y="16793325"/>
              <a:chExt cx="609601" cy="185949"/>
            </a:xfrm>
          </p:grpSpPr>
          <p:sp>
            <p:nvSpPr>
              <p:cNvPr id="60" name="Rectangle 59"/>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1" name="Rectangle 60"/>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2" name="Rectangle 61"/>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3" name="Rectangle 62"/>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cxnSp>
          <p:nvCxnSpPr>
            <p:cNvPr id="51" name="Straight Arrow Connector 50"/>
            <p:cNvCxnSpPr/>
            <p:nvPr/>
          </p:nvCxnSpPr>
          <p:spPr bwMode="auto">
            <a:xfrm flipH="1">
              <a:off x="6292149" y="2928381"/>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grpSp>
          <p:nvGrpSpPr>
            <p:cNvPr id="52" name="Group 51"/>
            <p:cNvGrpSpPr/>
            <p:nvPr/>
          </p:nvGrpSpPr>
          <p:grpSpPr>
            <a:xfrm>
              <a:off x="7746020" y="5357627"/>
              <a:ext cx="587249" cy="1055831"/>
              <a:chOff x="991938" y="16800081"/>
              <a:chExt cx="553289" cy="1092490"/>
            </a:xfrm>
          </p:grpSpPr>
          <p:sp>
            <p:nvSpPr>
              <p:cNvPr id="54" name="Isosceles Triangle 53"/>
              <p:cNvSpPr/>
              <p:nvPr/>
            </p:nvSpPr>
            <p:spPr bwMode="auto">
              <a:xfrm>
                <a:off x="991938" y="16806215"/>
                <a:ext cx="509652" cy="41454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5" name="Can 54"/>
              <p:cNvSpPr/>
              <p:nvPr/>
            </p:nvSpPr>
            <p:spPr bwMode="auto">
              <a:xfrm>
                <a:off x="991938" y="17154634"/>
                <a:ext cx="509652" cy="737937"/>
              </a:xfrm>
              <a:prstGeom prst="can">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6" name="Group 55"/>
              <p:cNvGrpSpPr/>
              <p:nvPr/>
            </p:nvGrpSpPr>
            <p:grpSpPr>
              <a:xfrm>
                <a:off x="1090863" y="16800081"/>
                <a:ext cx="454364" cy="198754"/>
                <a:chOff x="1090863" y="16800081"/>
                <a:chExt cx="454364" cy="198754"/>
              </a:xfrm>
            </p:grpSpPr>
            <p:sp>
              <p:nvSpPr>
                <p:cNvPr id="57" name="Rectangle 56"/>
                <p:cNvSpPr/>
                <p:nvPr/>
              </p:nvSpPr>
              <p:spPr bwMode="auto">
                <a:xfrm>
                  <a:off x="10908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8" name="Rectangle 57"/>
                <p:cNvSpPr/>
                <p:nvPr/>
              </p:nvSpPr>
              <p:spPr bwMode="auto">
                <a:xfrm>
                  <a:off x="12432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9" name="Rectangle 58"/>
                <p:cNvSpPr/>
                <p:nvPr/>
              </p:nvSpPr>
              <p:spPr bwMode="auto">
                <a:xfrm>
                  <a:off x="1395665" y="16802289"/>
                  <a:ext cx="149562" cy="196546"/>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53" name="Rectangle 52"/>
            <p:cNvSpPr/>
            <p:nvPr/>
          </p:nvSpPr>
          <p:spPr bwMode="auto">
            <a:xfrm>
              <a:off x="7692274" y="5357608"/>
              <a:ext cx="161755" cy="17970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3" name="Rectangle 2"/>
          <p:cNvSpPr/>
          <p:nvPr/>
        </p:nvSpPr>
        <p:spPr>
          <a:xfrm>
            <a:off x="4792329" y="3385420"/>
            <a:ext cx="1696801" cy="859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547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87" y="-172241"/>
            <a:ext cx="10515600" cy="1325563"/>
          </a:xfrm>
        </p:spPr>
        <p:txBody>
          <a:bodyPr/>
          <a:lstStyle/>
          <a:p>
            <a:pPr algn="ctr"/>
            <a:r>
              <a:rPr lang="en-US" b="1" u="sng" dirty="0" smtClean="0"/>
              <a:t>Ion Chromatography</a:t>
            </a:r>
            <a:endParaRPr lang="en-US" b="1" u="sng" dirty="0"/>
          </a:p>
        </p:txBody>
      </p:sp>
      <p:sp>
        <p:nvSpPr>
          <p:cNvPr id="11" name="TextBox 10"/>
          <p:cNvSpPr txBox="1"/>
          <p:nvPr/>
        </p:nvSpPr>
        <p:spPr>
          <a:xfrm>
            <a:off x="566921" y="751886"/>
            <a:ext cx="1005245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solid-phase in Ion Chromatography is called a column. It is similar to the coffee filter in the paper chromatography example. </a:t>
            </a:r>
            <a:endParaRPr lang="en-US" dirty="0"/>
          </a:p>
        </p:txBody>
      </p:sp>
      <p:grpSp>
        <p:nvGrpSpPr>
          <p:cNvPr id="12" name="Group 11"/>
          <p:cNvGrpSpPr/>
          <p:nvPr/>
        </p:nvGrpSpPr>
        <p:grpSpPr>
          <a:xfrm>
            <a:off x="1082219" y="1749942"/>
            <a:ext cx="5130568" cy="4648871"/>
            <a:chOff x="3303336" y="199538"/>
            <a:chExt cx="5539196" cy="6667010"/>
          </a:xfrm>
        </p:grpSpPr>
        <p:sp>
          <p:nvSpPr>
            <p:cNvPr id="13" name="TextBox 12"/>
            <p:cNvSpPr txBox="1"/>
            <p:nvPr/>
          </p:nvSpPr>
          <p:spPr>
            <a:xfrm>
              <a:off x="4193018" y="372821"/>
              <a:ext cx="1319223"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itchFamily="-112" charset="0"/>
                </a:rPr>
                <a:t>S</a:t>
              </a:r>
              <a:r>
                <a:rPr kumimoji="0" lang="en-US"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4" name="TextBox 13"/>
            <p:cNvSpPr txBox="1"/>
            <p:nvPr/>
          </p:nvSpPr>
          <p:spPr>
            <a:xfrm>
              <a:off x="7445854" y="6336884"/>
              <a:ext cx="1132286"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Waste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5" name="Rounded Rectangle 1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6" name="Rectangle 1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7" name="Rectangle 1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8" name="Rectangle 17"/>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9" name="Rectangle 18"/>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0" name="Rectangle 19"/>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1" name="Rectangle 20"/>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2" name="Isosceles Triangle 21"/>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3" name="Can 22"/>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24" name="Group 23"/>
            <p:cNvGrpSpPr/>
            <p:nvPr/>
          </p:nvGrpSpPr>
          <p:grpSpPr>
            <a:xfrm>
              <a:off x="4109222" y="199538"/>
              <a:ext cx="301738" cy="113767"/>
              <a:chOff x="947028" y="16630954"/>
              <a:chExt cx="579465" cy="185951"/>
            </a:xfrm>
          </p:grpSpPr>
          <p:sp>
            <p:nvSpPr>
              <p:cNvPr id="64" name="Rectangle 6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5" name="Rectangle 6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6" name="Rectangle 6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7" name="Rectangle 6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25" name="Rounded Rectangle 24"/>
            <p:cNvSpPr/>
            <p:nvPr/>
          </p:nvSpPr>
          <p:spPr bwMode="auto">
            <a:xfrm>
              <a:off x="3579727" y="1284051"/>
              <a:ext cx="1369065" cy="957359"/>
            </a:xfrm>
            <a:prstGeom prst="roundRect">
              <a:avLst/>
            </a:prstGeom>
            <a:solidFill>
              <a:srgbClr val="2D2DB9">
                <a:lumMod val="60000"/>
                <a:lumOff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6" name="TextBox 25"/>
            <p:cNvSpPr txBox="1"/>
            <p:nvPr/>
          </p:nvSpPr>
          <p:spPr>
            <a:xfrm>
              <a:off x="3494664" y="1560155"/>
              <a:ext cx="1532217" cy="41759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Autosampler</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7" name="TextBox 26"/>
            <p:cNvSpPr txBox="1"/>
            <p:nvPr/>
          </p:nvSpPr>
          <p:spPr>
            <a:xfrm>
              <a:off x="4833801" y="4466009"/>
              <a:ext cx="2005459" cy="72129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8" name="Rounded Rectangle 27"/>
            <p:cNvSpPr/>
            <p:nvPr/>
          </p:nvSpPr>
          <p:spPr bwMode="auto">
            <a:xfrm>
              <a:off x="7213243" y="3942645"/>
              <a:ext cx="1491747"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9" name="Rounded Rectangle 28"/>
            <p:cNvSpPr/>
            <p:nvPr/>
          </p:nvSpPr>
          <p:spPr bwMode="auto">
            <a:xfrm>
              <a:off x="3626240" y="5098898"/>
              <a:ext cx="1369065" cy="957359"/>
            </a:xfrm>
            <a:prstGeom prst="round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0" name="Rectangle 29"/>
            <p:cNvSpPr/>
            <p:nvPr/>
          </p:nvSpPr>
          <p:spPr bwMode="auto">
            <a:xfrm>
              <a:off x="3551866" y="6056257"/>
              <a:ext cx="1489494" cy="28554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1" name="Rounded Rectangle 30"/>
            <p:cNvSpPr/>
            <p:nvPr/>
          </p:nvSpPr>
          <p:spPr bwMode="auto">
            <a:xfrm>
              <a:off x="4893011" y="2390421"/>
              <a:ext cx="1369065"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2" name="TextBox 31"/>
            <p:cNvSpPr txBox="1"/>
            <p:nvPr/>
          </p:nvSpPr>
          <p:spPr>
            <a:xfrm>
              <a:off x="5056785" y="2438681"/>
              <a:ext cx="1051406" cy="79722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Pump</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33" name="TextBox 32"/>
            <p:cNvSpPr txBox="1"/>
            <p:nvPr/>
          </p:nvSpPr>
          <p:spPr>
            <a:xfrm>
              <a:off x="3303336" y="6281649"/>
              <a:ext cx="1948940"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Data Acquisition</a:t>
              </a:r>
            </a:p>
          </p:txBody>
        </p:sp>
        <p:cxnSp>
          <p:nvCxnSpPr>
            <p:cNvPr id="34" name="Straight Arrow Connector 33"/>
            <p:cNvCxnSpPr/>
            <p:nvPr/>
          </p:nvCxnSpPr>
          <p:spPr bwMode="auto">
            <a:xfrm flipH="1">
              <a:off x="4252843" y="895724"/>
              <a:ext cx="5462" cy="329736"/>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5" name="Straight Arrow Connector 34"/>
            <p:cNvCxnSpPr/>
            <p:nvPr/>
          </p:nvCxnSpPr>
          <p:spPr bwMode="auto">
            <a:xfrm>
              <a:off x="6813857" y="4298252"/>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6" name="Straight Arrow Connector 35"/>
            <p:cNvCxnSpPr/>
            <p:nvPr/>
          </p:nvCxnSpPr>
          <p:spPr bwMode="auto">
            <a:xfrm flipH="1">
              <a:off x="8007372" y="4978108"/>
              <a:ext cx="5408" cy="313789"/>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7" name="Straight Arrow Connector 36"/>
            <p:cNvCxnSpPr/>
            <p:nvPr/>
          </p:nvCxnSpPr>
          <p:spPr bwMode="auto">
            <a:xfrm flipH="1">
              <a:off x="5145595" y="4895345"/>
              <a:ext cx="1986635" cy="812834"/>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8" name="Straight Arrow Connector 37"/>
            <p:cNvCxnSpPr/>
            <p:nvPr/>
          </p:nvCxnSpPr>
          <p:spPr bwMode="auto">
            <a:xfrm>
              <a:off x="4524890" y="4283619"/>
              <a:ext cx="280892"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9" name="Straight Connector 38"/>
            <p:cNvCxnSpPr/>
            <p:nvPr/>
          </p:nvCxnSpPr>
          <p:spPr bwMode="auto">
            <a:xfrm flipV="1">
              <a:off x="4518534" y="2830292"/>
              <a:ext cx="5198" cy="1454613"/>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530924" y="2904771"/>
              <a:ext cx="362086" cy="7339"/>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1" name="Straight Connector 40"/>
            <p:cNvCxnSpPr>
              <a:stCxn id="25" idx="2"/>
            </p:cNvCxnSpPr>
            <p:nvPr/>
          </p:nvCxnSpPr>
          <p:spPr bwMode="auto">
            <a:xfrm>
              <a:off x="4264260" y="2241410"/>
              <a:ext cx="3621" cy="516589"/>
            </a:xfrm>
            <a:prstGeom prst="line">
              <a:avLst/>
            </a:prstGeom>
            <a:solidFill>
              <a:srgbClr val="00CC99"/>
            </a:solidFill>
            <a:ln w="9525" cap="flat" cmpd="sng" algn="ctr">
              <a:solidFill>
                <a:srgbClr val="000000"/>
              </a:solidFill>
              <a:prstDash val="solid"/>
              <a:round/>
              <a:headEnd type="none" w="med" len="med"/>
              <a:tailEnd type="none" w="med" len="med"/>
            </a:ln>
            <a:effectLst/>
          </p:spPr>
        </p:cxnSp>
        <p:sp>
          <p:nvSpPr>
            <p:cNvPr id="42" name="TextBox 41"/>
            <p:cNvSpPr txBox="1"/>
            <p:nvPr/>
          </p:nvSpPr>
          <p:spPr>
            <a:xfrm>
              <a:off x="7093734" y="4155307"/>
              <a:ext cx="1748798" cy="45555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09" y="2608798"/>
              <a:ext cx="739205" cy="752680"/>
            </a:xfrm>
            <a:prstGeom prst="rect">
              <a:avLst/>
            </a:prstGeom>
          </p:spPr>
        </p:pic>
        <p:sp>
          <p:nvSpPr>
            <p:cNvPr id="44" name="Freeform 43"/>
            <p:cNvSpPr/>
            <p:nvPr/>
          </p:nvSpPr>
          <p:spPr bwMode="auto">
            <a:xfrm>
              <a:off x="3745599" y="5145094"/>
              <a:ext cx="1057275" cy="894018"/>
            </a:xfrm>
            <a:custGeom>
              <a:avLst/>
              <a:gdLst>
                <a:gd name="connsiteX0" fmla="*/ 0 w 1057275"/>
                <a:gd name="connsiteY0" fmla="*/ 828675 h 894018"/>
                <a:gd name="connsiteX1" fmla="*/ 161925 w 1057275"/>
                <a:gd name="connsiteY1" fmla="*/ 809625 h 894018"/>
                <a:gd name="connsiteX2" fmla="*/ 323850 w 1057275"/>
                <a:gd name="connsiteY2" fmla="*/ 0 h 894018"/>
                <a:gd name="connsiteX3" fmla="*/ 390525 w 1057275"/>
                <a:gd name="connsiteY3" fmla="*/ 809625 h 894018"/>
                <a:gd name="connsiteX4" fmla="*/ 590550 w 1057275"/>
                <a:gd name="connsiteY4" fmla="*/ 647700 h 894018"/>
                <a:gd name="connsiteX5" fmla="*/ 676275 w 1057275"/>
                <a:gd name="connsiteY5" fmla="*/ 800100 h 894018"/>
                <a:gd name="connsiteX6" fmla="*/ 1057275 w 1057275"/>
                <a:gd name="connsiteY6" fmla="*/ 809625 h 8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894018">
                  <a:moveTo>
                    <a:pt x="0" y="828675"/>
                  </a:moveTo>
                  <a:cubicBezTo>
                    <a:pt x="53975" y="888206"/>
                    <a:pt x="107950" y="947737"/>
                    <a:pt x="161925" y="809625"/>
                  </a:cubicBezTo>
                  <a:cubicBezTo>
                    <a:pt x="215900" y="671513"/>
                    <a:pt x="285750" y="0"/>
                    <a:pt x="323850" y="0"/>
                  </a:cubicBezTo>
                  <a:cubicBezTo>
                    <a:pt x="361950" y="0"/>
                    <a:pt x="346075" y="701675"/>
                    <a:pt x="390525" y="809625"/>
                  </a:cubicBezTo>
                  <a:cubicBezTo>
                    <a:pt x="434975" y="917575"/>
                    <a:pt x="542925" y="649287"/>
                    <a:pt x="590550" y="647700"/>
                  </a:cubicBezTo>
                  <a:cubicBezTo>
                    <a:pt x="638175" y="646113"/>
                    <a:pt x="598488" y="773113"/>
                    <a:pt x="676275" y="800100"/>
                  </a:cubicBezTo>
                  <a:cubicBezTo>
                    <a:pt x="754062" y="827087"/>
                    <a:pt x="905668" y="818356"/>
                    <a:pt x="1057275" y="80962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5" name="TextBox 44"/>
            <p:cNvSpPr txBox="1"/>
            <p:nvPr/>
          </p:nvSpPr>
          <p:spPr>
            <a:xfrm>
              <a:off x="5223201" y="1118408"/>
              <a:ext cx="1305256" cy="92691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Injection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Valve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cxnSp>
          <p:nvCxnSpPr>
            <p:cNvPr id="46" name="Straight Arrow Connector 45"/>
            <p:cNvCxnSpPr/>
            <p:nvPr/>
          </p:nvCxnSpPr>
          <p:spPr bwMode="auto">
            <a:xfrm flipH="1">
              <a:off x="4696582" y="1652943"/>
              <a:ext cx="805826" cy="878573"/>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sp>
          <p:nvSpPr>
            <p:cNvPr id="47" name="TextBox 46"/>
            <p:cNvSpPr txBox="1"/>
            <p:nvPr/>
          </p:nvSpPr>
          <p:spPr>
            <a:xfrm>
              <a:off x="6308399" y="1502068"/>
              <a:ext cx="1746340" cy="83863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Eluent </a:t>
              </a:r>
              <a:endParaRPr lang="en-US" sz="16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1600" b="0" i="0" u="none" strike="noStrike" kern="0" cap="none" spc="0" normalizeH="0" noProof="0" dirty="0" smtClean="0">
                  <a:ln>
                    <a:noFill/>
                  </a:ln>
                  <a:solidFill>
                    <a:srgbClr val="000000"/>
                  </a:solidFill>
                  <a:effectLst/>
                  <a:uLnTx/>
                  <a:uFillTx/>
                  <a:latin typeface="Times New Roman" pitchFamily="-112" charset="0"/>
                </a:rPr>
                <a:t> Phase)</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48" name="Isosceles Triangle 47"/>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9" name="Can 48"/>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0" name="Group 49"/>
            <p:cNvGrpSpPr/>
            <p:nvPr/>
          </p:nvGrpSpPr>
          <p:grpSpPr>
            <a:xfrm>
              <a:off x="6777182" y="2301559"/>
              <a:ext cx="647021" cy="179709"/>
              <a:chOff x="938462" y="16793325"/>
              <a:chExt cx="609601" cy="185949"/>
            </a:xfrm>
          </p:grpSpPr>
          <p:sp>
            <p:nvSpPr>
              <p:cNvPr id="60" name="Rectangle 59"/>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1" name="Rectangle 60"/>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2" name="Rectangle 61"/>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3" name="Rectangle 62"/>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cxnSp>
          <p:nvCxnSpPr>
            <p:cNvPr id="51" name="Straight Arrow Connector 50"/>
            <p:cNvCxnSpPr/>
            <p:nvPr/>
          </p:nvCxnSpPr>
          <p:spPr bwMode="auto">
            <a:xfrm flipH="1">
              <a:off x="6292149" y="2928381"/>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grpSp>
          <p:nvGrpSpPr>
            <p:cNvPr id="52" name="Group 51"/>
            <p:cNvGrpSpPr/>
            <p:nvPr/>
          </p:nvGrpSpPr>
          <p:grpSpPr>
            <a:xfrm>
              <a:off x="7746020" y="5357627"/>
              <a:ext cx="587249" cy="1055831"/>
              <a:chOff x="991938" y="16800081"/>
              <a:chExt cx="553289" cy="1092490"/>
            </a:xfrm>
          </p:grpSpPr>
          <p:sp>
            <p:nvSpPr>
              <p:cNvPr id="54" name="Isosceles Triangle 53"/>
              <p:cNvSpPr/>
              <p:nvPr/>
            </p:nvSpPr>
            <p:spPr bwMode="auto">
              <a:xfrm>
                <a:off x="991938" y="16806215"/>
                <a:ext cx="509652" cy="41454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5" name="Can 54"/>
              <p:cNvSpPr/>
              <p:nvPr/>
            </p:nvSpPr>
            <p:spPr bwMode="auto">
              <a:xfrm>
                <a:off x="991938" y="17154634"/>
                <a:ext cx="509652" cy="737937"/>
              </a:xfrm>
              <a:prstGeom prst="can">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6" name="Group 55"/>
              <p:cNvGrpSpPr/>
              <p:nvPr/>
            </p:nvGrpSpPr>
            <p:grpSpPr>
              <a:xfrm>
                <a:off x="1090863" y="16800081"/>
                <a:ext cx="454364" cy="198754"/>
                <a:chOff x="1090863" y="16800081"/>
                <a:chExt cx="454364" cy="198754"/>
              </a:xfrm>
            </p:grpSpPr>
            <p:sp>
              <p:nvSpPr>
                <p:cNvPr id="57" name="Rectangle 56"/>
                <p:cNvSpPr/>
                <p:nvPr/>
              </p:nvSpPr>
              <p:spPr bwMode="auto">
                <a:xfrm>
                  <a:off x="10908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8" name="Rectangle 57"/>
                <p:cNvSpPr/>
                <p:nvPr/>
              </p:nvSpPr>
              <p:spPr bwMode="auto">
                <a:xfrm>
                  <a:off x="12432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9" name="Rectangle 58"/>
                <p:cNvSpPr/>
                <p:nvPr/>
              </p:nvSpPr>
              <p:spPr bwMode="auto">
                <a:xfrm>
                  <a:off x="1395665" y="16802289"/>
                  <a:ext cx="149562" cy="196546"/>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53" name="Rectangle 52"/>
            <p:cNvSpPr/>
            <p:nvPr/>
          </p:nvSpPr>
          <p:spPr bwMode="auto">
            <a:xfrm>
              <a:off x="7692274" y="5357608"/>
              <a:ext cx="161755" cy="17970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3" name="Rectangle 2"/>
          <p:cNvSpPr/>
          <p:nvPr/>
        </p:nvSpPr>
        <p:spPr>
          <a:xfrm>
            <a:off x="2425397" y="4273476"/>
            <a:ext cx="1931900" cy="1027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49207" y="3109554"/>
            <a:ext cx="386080" cy="769441"/>
          </a:xfrm>
          <a:prstGeom prst="rect">
            <a:avLst/>
          </a:prstGeom>
          <a:noFill/>
        </p:spPr>
        <p:txBody>
          <a:bodyPr wrap="square" rtlCol="0">
            <a:spAutoFit/>
          </a:bodyPr>
          <a:lstStyle/>
          <a:p>
            <a:r>
              <a:rPr lang="en-US" sz="4400" dirty="0" smtClean="0"/>
              <a:t>=</a:t>
            </a:r>
            <a:endParaRPr lang="en-US" sz="4400" dirty="0"/>
          </a:p>
        </p:txBody>
      </p:sp>
      <p:grpSp>
        <p:nvGrpSpPr>
          <p:cNvPr id="74" name="Group 73"/>
          <p:cNvGrpSpPr/>
          <p:nvPr/>
        </p:nvGrpSpPr>
        <p:grpSpPr>
          <a:xfrm>
            <a:off x="6862865" y="3242964"/>
            <a:ext cx="2033477" cy="1150514"/>
            <a:chOff x="4805782" y="4023381"/>
            <a:chExt cx="2033477" cy="1150514"/>
          </a:xfrm>
        </p:grpSpPr>
        <p:sp>
          <p:nvSpPr>
            <p:cNvPr id="75" name="Rounded Rectangle 7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76" name="Rectangle 7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77" name="Rectangle 7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82" name="Rectangle 81"/>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88" name="Rectangle 87"/>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89" name="Rectangle 88"/>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90" name="Rectangle 89"/>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91" name="TextBox 90"/>
            <p:cNvSpPr txBox="1"/>
            <p:nvPr/>
          </p:nvSpPr>
          <p:spPr>
            <a:xfrm>
              <a:off x="4833801" y="4466009"/>
              <a:ext cx="2005458" cy="70788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2000" b="0" i="0" u="none" strike="noStrike" kern="0" cap="none" spc="0" normalizeH="0" baseline="0" noProof="0" dirty="0">
                <a:ln>
                  <a:noFill/>
                </a:ln>
                <a:solidFill>
                  <a:srgbClr val="000000"/>
                </a:solidFill>
                <a:effectLst/>
                <a:uLnTx/>
                <a:uFillTx/>
                <a:latin typeface="Times New Roman" pitchFamily="-112" charset="0"/>
              </a:endParaRPr>
            </a:p>
          </p:txBody>
        </p:sp>
      </p:grpSp>
      <p:pic>
        <p:nvPicPr>
          <p:cNvPr id="93" name="Picture 92"/>
          <p:cNvPicPr>
            <a:picLocks noChangeAspect="1"/>
          </p:cNvPicPr>
          <p:nvPr/>
        </p:nvPicPr>
        <p:blipFill rotWithShape="1">
          <a:blip r:embed="rId4" cstate="print">
            <a:extLst>
              <a:ext uri="{28A0092B-C50C-407E-A947-70E740481C1C}">
                <a14:useLocalDpi xmlns:a14="http://schemas.microsoft.com/office/drawing/2010/main" val="0"/>
              </a:ext>
            </a:extLst>
          </a:blip>
          <a:srcRect l="21852" t="25867" r="52726" b="15200"/>
          <a:stretch/>
        </p:blipFill>
        <p:spPr>
          <a:xfrm>
            <a:off x="9633391" y="2337012"/>
            <a:ext cx="1726300" cy="2667916"/>
          </a:xfrm>
          <a:prstGeom prst="rect">
            <a:avLst/>
          </a:prstGeom>
        </p:spPr>
      </p:pic>
    </p:spTree>
    <p:extLst>
      <p:ext uri="{BB962C8B-B14F-4D97-AF65-F5344CB8AC3E}">
        <p14:creationId xmlns:p14="http://schemas.microsoft.com/office/powerpoint/2010/main" val="2188003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87" y="-172241"/>
            <a:ext cx="10515600" cy="1325563"/>
          </a:xfrm>
        </p:spPr>
        <p:txBody>
          <a:bodyPr/>
          <a:lstStyle/>
          <a:p>
            <a:pPr algn="ctr"/>
            <a:r>
              <a:rPr lang="en-US" b="1" u="sng" dirty="0" smtClean="0"/>
              <a:t>Ion Chromatography</a:t>
            </a:r>
            <a:endParaRPr lang="en-US" b="1" u="sng" dirty="0"/>
          </a:p>
        </p:txBody>
      </p:sp>
      <p:sp>
        <p:nvSpPr>
          <p:cNvPr id="11" name="TextBox 10"/>
          <p:cNvSpPr txBox="1"/>
          <p:nvPr/>
        </p:nvSpPr>
        <p:spPr>
          <a:xfrm>
            <a:off x="627881" y="1153322"/>
            <a:ext cx="5092199"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column is a very important part on an Ion Chromatograph. Inside of the column is a </a:t>
            </a:r>
            <a:r>
              <a:rPr lang="en-US" sz="2400" dirty="0" smtClean="0"/>
              <a:t>resin </a:t>
            </a:r>
            <a:r>
              <a:rPr lang="en-US" sz="2400" dirty="0" smtClean="0"/>
              <a:t>that is made to attract a certain type of ion. Nitrate ions have a negative charge and the resin in the column we will </a:t>
            </a:r>
            <a:r>
              <a:rPr lang="en-US" sz="2400" dirty="0" smtClean="0"/>
              <a:t>use has a positive charge. </a:t>
            </a:r>
            <a:r>
              <a:rPr lang="en-US" sz="2400" dirty="0" smtClean="0"/>
              <a:t>When the nitrate ions pass through the column, they will be </a:t>
            </a:r>
            <a:r>
              <a:rPr lang="en-US" sz="2400" dirty="0" smtClean="0"/>
              <a:t>attracted by the positively </a:t>
            </a:r>
            <a:r>
              <a:rPr lang="en-US" sz="2400" dirty="0" smtClean="0"/>
              <a:t>charged </a:t>
            </a:r>
            <a:r>
              <a:rPr lang="en-US" sz="2400" dirty="0" smtClean="0"/>
              <a:t>resin. Eventually, the mobile phase pushes the ions off the column and to the detector </a:t>
            </a:r>
            <a:r>
              <a:rPr lang="en-US" sz="2400" dirty="0" smtClean="0"/>
              <a:t>so that we can quantify them. </a:t>
            </a:r>
            <a:endParaRPr lang="en-US" dirty="0"/>
          </a:p>
        </p:txBody>
      </p:sp>
      <p:pic>
        <p:nvPicPr>
          <p:cNvPr id="73" name="Picture 4" descr="http://d32ogoqmya1dw8.cloudfront.net/images/microbelife/research_methods/biogeochemical/ic_instrument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575" y="1153322"/>
            <a:ext cx="4435212" cy="383908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6446148" y="5065970"/>
            <a:ext cx="5263375" cy="400110"/>
          </a:xfrm>
          <a:prstGeom prst="rect">
            <a:avLst/>
          </a:prstGeom>
          <a:noFill/>
        </p:spPr>
        <p:txBody>
          <a:bodyPr wrap="square" rtlCol="0">
            <a:spAutoFit/>
          </a:bodyPr>
          <a:lstStyle/>
          <a:p>
            <a:r>
              <a:rPr lang="en-US" sz="1000" dirty="0"/>
              <a:t>http://d32ogoqmya1dw8.cloudfront.net/images/microbelife/research_methods/biogeochemical/ic_instrumentation.gif</a:t>
            </a:r>
          </a:p>
        </p:txBody>
      </p:sp>
    </p:spTree>
    <p:extLst>
      <p:ext uri="{BB962C8B-B14F-4D97-AF65-F5344CB8AC3E}">
        <p14:creationId xmlns:p14="http://schemas.microsoft.com/office/powerpoint/2010/main" val="99357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87" y="-264234"/>
            <a:ext cx="10515600" cy="1325563"/>
          </a:xfrm>
        </p:spPr>
        <p:txBody>
          <a:bodyPr/>
          <a:lstStyle/>
          <a:p>
            <a:pPr algn="ctr"/>
            <a:r>
              <a:rPr lang="en-US" b="1" u="sng" dirty="0" smtClean="0"/>
              <a:t>Ion Chromatography</a:t>
            </a:r>
            <a:endParaRPr lang="en-US" b="1" u="sng" dirty="0"/>
          </a:p>
        </p:txBody>
      </p:sp>
      <p:sp>
        <p:nvSpPr>
          <p:cNvPr id="11" name="TextBox 10"/>
          <p:cNvSpPr txBox="1"/>
          <p:nvPr/>
        </p:nvSpPr>
        <p:spPr>
          <a:xfrm>
            <a:off x="567831" y="700283"/>
            <a:ext cx="10052453"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Nitrates cannot by seen with the naked eye, so the UV detector is able to identify the nitrates present in the sample and convert this into data that we can read.  The UV detector is similar to our eyes in the paper chromatography example, however it uses ultraviolet light to detect the nitrates in the sample.</a:t>
            </a:r>
            <a:endParaRPr lang="en-US" dirty="0"/>
          </a:p>
        </p:txBody>
      </p:sp>
      <p:grpSp>
        <p:nvGrpSpPr>
          <p:cNvPr id="12" name="Group 11"/>
          <p:cNvGrpSpPr/>
          <p:nvPr/>
        </p:nvGrpSpPr>
        <p:grpSpPr>
          <a:xfrm>
            <a:off x="1082219" y="2209129"/>
            <a:ext cx="5130568" cy="4648871"/>
            <a:chOff x="3303336" y="199538"/>
            <a:chExt cx="5539196" cy="6667010"/>
          </a:xfrm>
        </p:grpSpPr>
        <p:sp>
          <p:nvSpPr>
            <p:cNvPr id="13" name="TextBox 12"/>
            <p:cNvSpPr txBox="1"/>
            <p:nvPr/>
          </p:nvSpPr>
          <p:spPr>
            <a:xfrm>
              <a:off x="4193018" y="372821"/>
              <a:ext cx="1319223"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itchFamily="-112" charset="0"/>
                </a:rPr>
                <a:t>S</a:t>
              </a:r>
              <a:r>
                <a:rPr kumimoji="0" lang="en-US"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4" name="TextBox 13"/>
            <p:cNvSpPr txBox="1"/>
            <p:nvPr/>
          </p:nvSpPr>
          <p:spPr>
            <a:xfrm>
              <a:off x="7445854" y="6336884"/>
              <a:ext cx="1132286"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Waste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5" name="Rounded Rectangle 1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6" name="Rectangle 1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7" name="Rectangle 1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8" name="Rectangle 17"/>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9" name="Rectangle 18"/>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0" name="Rectangle 19"/>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1" name="Rectangle 20"/>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2" name="Isosceles Triangle 21"/>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3" name="Can 22"/>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24" name="Group 23"/>
            <p:cNvGrpSpPr/>
            <p:nvPr/>
          </p:nvGrpSpPr>
          <p:grpSpPr>
            <a:xfrm>
              <a:off x="4109222" y="199538"/>
              <a:ext cx="301738" cy="113767"/>
              <a:chOff x="947028" y="16630954"/>
              <a:chExt cx="579465" cy="185951"/>
            </a:xfrm>
          </p:grpSpPr>
          <p:sp>
            <p:nvSpPr>
              <p:cNvPr id="64" name="Rectangle 6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5" name="Rectangle 6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6" name="Rectangle 6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7" name="Rectangle 6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25" name="Rounded Rectangle 24"/>
            <p:cNvSpPr/>
            <p:nvPr/>
          </p:nvSpPr>
          <p:spPr bwMode="auto">
            <a:xfrm>
              <a:off x="3579727" y="1284051"/>
              <a:ext cx="1369065" cy="957359"/>
            </a:xfrm>
            <a:prstGeom prst="roundRect">
              <a:avLst/>
            </a:prstGeom>
            <a:solidFill>
              <a:srgbClr val="2D2DB9">
                <a:lumMod val="60000"/>
                <a:lumOff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6" name="TextBox 25"/>
            <p:cNvSpPr txBox="1"/>
            <p:nvPr/>
          </p:nvSpPr>
          <p:spPr>
            <a:xfrm>
              <a:off x="3494664" y="1560155"/>
              <a:ext cx="1532217" cy="41759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Autosampler</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7" name="TextBox 26"/>
            <p:cNvSpPr txBox="1"/>
            <p:nvPr/>
          </p:nvSpPr>
          <p:spPr>
            <a:xfrm>
              <a:off x="4833801" y="4466009"/>
              <a:ext cx="2005459" cy="72129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8" name="Rounded Rectangle 27"/>
            <p:cNvSpPr/>
            <p:nvPr/>
          </p:nvSpPr>
          <p:spPr bwMode="auto">
            <a:xfrm>
              <a:off x="7213243" y="3942645"/>
              <a:ext cx="1491747"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9" name="Rounded Rectangle 28"/>
            <p:cNvSpPr/>
            <p:nvPr/>
          </p:nvSpPr>
          <p:spPr bwMode="auto">
            <a:xfrm>
              <a:off x="3626240" y="5098898"/>
              <a:ext cx="1369065" cy="957359"/>
            </a:xfrm>
            <a:prstGeom prst="round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0" name="Rectangle 29"/>
            <p:cNvSpPr/>
            <p:nvPr/>
          </p:nvSpPr>
          <p:spPr bwMode="auto">
            <a:xfrm>
              <a:off x="3551866" y="6056257"/>
              <a:ext cx="1489494" cy="28554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1" name="Rounded Rectangle 30"/>
            <p:cNvSpPr/>
            <p:nvPr/>
          </p:nvSpPr>
          <p:spPr bwMode="auto">
            <a:xfrm>
              <a:off x="4893011" y="2390421"/>
              <a:ext cx="1369065"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2" name="TextBox 31"/>
            <p:cNvSpPr txBox="1"/>
            <p:nvPr/>
          </p:nvSpPr>
          <p:spPr>
            <a:xfrm>
              <a:off x="5056785" y="2438681"/>
              <a:ext cx="1051406" cy="79722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Pump</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33" name="TextBox 32"/>
            <p:cNvSpPr txBox="1"/>
            <p:nvPr/>
          </p:nvSpPr>
          <p:spPr>
            <a:xfrm>
              <a:off x="3303336" y="6281649"/>
              <a:ext cx="1948940"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Data Acquisition</a:t>
              </a:r>
            </a:p>
          </p:txBody>
        </p:sp>
        <p:cxnSp>
          <p:nvCxnSpPr>
            <p:cNvPr id="34" name="Straight Arrow Connector 33"/>
            <p:cNvCxnSpPr/>
            <p:nvPr/>
          </p:nvCxnSpPr>
          <p:spPr bwMode="auto">
            <a:xfrm flipH="1">
              <a:off x="4252843" y="895724"/>
              <a:ext cx="5462" cy="329736"/>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5" name="Straight Arrow Connector 34"/>
            <p:cNvCxnSpPr/>
            <p:nvPr/>
          </p:nvCxnSpPr>
          <p:spPr bwMode="auto">
            <a:xfrm>
              <a:off x="6813857" y="4298252"/>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6" name="Straight Arrow Connector 35"/>
            <p:cNvCxnSpPr/>
            <p:nvPr/>
          </p:nvCxnSpPr>
          <p:spPr bwMode="auto">
            <a:xfrm flipH="1">
              <a:off x="8007372" y="4978108"/>
              <a:ext cx="5408" cy="313789"/>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7" name="Straight Arrow Connector 36"/>
            <p:cNvCxnSpPr/>
            <p:nvPr/>
          </p:nvCxnSpPr>
          <p:spPr bwMode="auto">
            <a:xfrm flipH="1">
              <a:off x="5145595" y="4895345"/>
              <a:ext cx="1986635" cy="812834"/>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8" name="Straight Arrow Connector 37"/>
            <p:cNvCxnSpPr/>
            <p:nvPr/>
          </p:nvCxnSpPr>
          <p:spPr bwMode="auto">
            <a:xfrm>
              <a:off x="4524890" y="4283619"/>
              <a:ext cx="280892"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9" name="Straight Connector 38"/>
            <p:cNvCxnSpPr/>
            <p:nvPr/>
          </p:nvCxnSpPr>
          <p:spPr bwMode="auto">
            <a:xfrm flipV="1">
              <a:off x="4518534" y="2830292"/>
              <a:ext cx="5198" cy="1454613"/>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530924" y="2904771"/>
              <a:ext cx="362086" cy="7339"/>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1" name="Straight Connector 40"/>
            <p:cNvCxnSpPr>
              <a:stCxn id="25" idx="2"/>
            </p:cNvCxnSpPr>
            <p:nvPr/>
          </p:nvCxnSpPr>
          <p:spPr bwMode="auto">
            <a:xfrm>
              <a:off x="4264260" y="2241410"/>
              <a:ext cx="3621" cy="516589"/>
            </a:xfrm>
            <a:prstGeom prst="line">
              <a:avLst/>
            </a:prstGeom>
            <a:solidFill>
              <a:srgbClr val="00CC99"/>
            </a:solidFill>
            <a:ln w="9525" cap="flat" cmpd="sng" algn="ctr">
              <a:solidFill>
                <a:srgbClr val="000000"/>
              </a:solidFill>
              <a:prstDash val="solid"/>
              <a:round/>
              <a:headEnd type="none" w="med" len="med"/>
              <a:tailEnd type="none" w="med" len="med"/>
            </a:ln>
            <a:effectLst/>
          </p:spPr>
        </p:cxnSp>
        <p:sp>
          <p:nvSpPr>
            <p:cNvPr id="42" name="TextBox 41"/>
            <p:cNvSpPr txBox="1"/>
            <p:nvPr/>
          </p:nvSpPr>
          <p:spPr>
            <a:xfrm>
              <a:off x="7093734" y="4155307"/>
              <a:ext cx="1748798" cy="45555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09" y="2608798"/>
              <a:ext cx="739205" cy="752680"/>
            </a:xfrm>
            <a:prstGeom prst="rect">
              <a:avLst/>
            </a:prstGeom>
          </p:spPr>
        </p:pic>
        <p:sp>
          <p:nvSpPr>
            <p:cNvPr id="44" name="Freeform 43"/>
            <p:cNvSpPr/>
            <p:nvPr/>
          </p:nvSpPr>
          <p:spPr bwMode="auto">
            <a:xfrm>
              <a:off x="3745599" y="5145094"/>
              <a:ext cx="1057275" cy="894018"/>
            </a:xfrm>
            <a:custGeom>
              <a:avLst/>
              <a:gdLst>
                <a:gd name="connsiteX0" fmla="*/ 0 w 1057275"/>
                <a:gd name="connsiteY0" fmla="*/ 828675 h 894018"/>
                <a:gd name="connsiteX1" fmla="*/ 161925 w 1057275"/>
                <a:gd name="connsiteY1" fmla="*/ 809625 h 894018"/>
                <a:gd name="connsiteX2" fmla="*/ 323850 w 1057275"/>
                <a:gd name="connsiteY2" fmla="*/ 0 h 894018"/>
                <a:gd name="connsiteX3" fmla="*/ 390525 w 1057275"/>
                <a:gd name="connsiteY3" fmla="*/ 809625 h 894018"/>
                <a:gd name="connsiteX4" fmla="*/ 590550 w 1057275"/>
                <a:gd name="connsiteY4" fmla="*/ 647700 h 894018"/>
                <a:gd name="connsiteX5" fmla="*/ 676275 w 1057275"/>
                <a:gd name="connsiteY5" fmla="*/ 800100 h 894018"/>
                <a:gd name="connsiteX6" fmla="*/ 1057275 w 1057275"/>
                <a:gd name="connsiteY6" fmla="*/ 809625 h 8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894018">
                  <a:moveTo>
                    <a:pt x="0" y="828675"/>
                  </a:moveTo>
                  <a:cubicBezTo>
                    <a:pt x="53975" y="888206"/>
                    <a:pt x="107950" y="947737"/>
                    <a:pt x="161925" y="809625"/>
                  </a:cubicBezTo>
                  <a:cubicBezTo>
                    <a:pt x="215900" y="671513"/>
                    <a:pt x="285750" y="0"/>
                    <a:pt x="323850" y="0"/>
                  </a:cubicBezTo>
                  <a:cubicBezTo>
                    <a:pt x="361950" y="0"/>
                    <a:pt x="346075" y="701675"/>
                    <a:pt x="390525" y="809625"/>
                  </a:cubicBezTo>
                  <a:cubicBezTo>
                    <a:pt x="434975" y="917575"/>
                    <a:pt x="542925" y="649287"/>
                    <a:pt x="590550" y="647700"/>
                  </a:cubicBezTo>
                  <a:cubicBezTo>
                    <a:pt x="638175" y="646113"/>
                    <a:pt x="598488" y="773113"/>
                    <a:pt x="676275" y="800100"/>
                  </a:cubicBezTo>
                  <a:cubicBezTo>
                    <a:pt x="754062" y="827087"/>
                    <a:pt x="905668" y="818356"/>
                    <a:pt x="1057275" y="80962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5" name="TextBox 44"/>
            <p:cNvSpPr txBox="1"/>
            <p:nvPr/>
          </p:nvSpPr>
          <p:spPr>
            <a:xfrm>
              <a:off x="5223201" y="1118408"/>
              <a:ext cx="1305256" cy="92691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Injection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Valve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cxnSp>
          <p:nvCxnSpPr>
            <p:cNvPr id="46" name="Straight Arrow Connector 45"/>
            <p:cNvCxnSpPr/>
            <p:nvPr/>
          </p:nvCxnSpPr>
          <p:spPr bwMode="auto">
            <a:xfrm flipH="1">
              <a:off x="4696582" y="1652943"/>
              <a:ext cx="805826" cy="878573"/>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sp>
          <p:nvSpPr>
            <p:cNvPr id="47" name="TextBox 46"/>
            <p:cNvSpPr txBox="1"/>
            <p:nvPr/>
          </p:nvSpPr>
          <p:spPr>
            <a:xfrm>
              <a:off x="6308399" y="1502068"/>
              <a:ext cx="1746340" cy="83863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Eluent </a:t>
              </a:r>
              <a:endParaRPr lang="en-US" sz="16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1600" b="0" i="0" u="none" strike="noStrike" kern="0" cap="none" spc="0" normalizeH="0" noProof="0" dirty="0" smtClean="0">
                  <a:ln>
                    <a:noFill/>
                  </a:ln>
                  <a:solidFill>
                    <a:srgbClr val="000000"/>
                  </a:solidFill>
                  <a:effectLst/>
                  <a:uLnTx/>
                  <a:uFillTx/>
                  <a:latin typeface="Times New Roman" pitchFamily="-112" charset="0"/>
                </a:rPr>
                <a:t> Phase)</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48" name="Isosceles Triangle 47"/>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9" name="Can 48"/>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0" name="Group 49"/>
            <p:cNvGrpSpPr/>
            <p:nvPr/>
          </p:nvGrpSpPr>
          <p:grpSpPr>
            <a:xfrm>
              <a:off x="6777182" y="2301559"/>
              <a:ext cx="647021" cy="179709"/>
              <a:chOff x="938462" y="16793325"/>
              <a:chExt cx="609601" cy="185949"/>
            </a:xfrm>
          </p:grpSpPr>
          <p:sp>
            <p:nvSpPr>
              <p:cNvPr id="60" name="Rectangle 59"/>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1" name="Rectangle 60"/>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2" name="Rectangle 61"/>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3" name="Rectangle 62"/>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cxnSp>
          <p:nvCxnSpPr>
            <p:cNvPr id="51" name="Straight Arrow Connector 50"/>
            <p:cNvCxnSpPr/>
            <p:nvPr/>
          </p:nvCxnSpPr>
          <p:spPr bwMode="auto">
            <a:xfrm flipH="1">
              <a:off x="6292149" y="2928381"/>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grpSp>
          <p:nvGrpSpPr>
            <p:cNvPr id="52" name="Group 51"/>
            <p:cNvGrpSpPr/>
            <p:nvPr/>
          </p:nvGrpSpPr>
          <p:grpSpPr>
            <a:xfrm>
              <a:off x="7746020" y="5357627"/>
              <a:ext cx="587249" cy="1055831"/>
              <a:chOff x="991938" y="16800081"/>
              <a:chExt cx="553289" cy="1092490"/>
            </a:xfrm>
          </p:grpSpPr>
          <p:sp>
            <p:nvSpPr>
              <p:cNvPr id="54" name="Isosceles Triangle 53"/>
              <p:cNvSpPr/>
              <p:nvPr/>
            </p:nvSpPr>
            <p:spPr bwMode="auto">
              <a:xfrm>
                <a:off x="991938" y="16806215"/>
                <a:ext cx="509652" cy="41454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5" name="Can 54"/>
              <p:cNvSpPr/>
              <p:nvPr/>
            </p:nvSpPr>
            <p:spPr bwMode="auto">
              <a:xfrm>
                <a:off x="991938" y="17154634"/>
                <a:ext cx="509652" cy="737937"/>
              </a:xfrm>
              <a:prstGeom prst="can">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6" name="Group 55"/>
              <p:cNvGrpSpPr/>
              <p:nvPr/>
            </p:nvGrpSpPr>
            <p:grpSpPr>
              <a:xfrm>
                <a:off x="1090863" y="16800081"/>
                <a:ext cx="454364" cy="198754"/>
                <a:chOff x="1090863" y="16800081"/>
                <a:chExt cx="454364" cy="198754"/>
              </a:xfrm>
            </p:grpSpPr>
            <p:sp>
              <p:nvSpPr>
                <p:cNvPr id="57" name="Rectangle 56"/>
                <p:cNvSpPr/>
                <p:nvPr/>
              </p:nvSpPr>
              <p:spPr bwMode="auto">
                <a:xfrm>
                  <a:off x="10908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8" name="Rectangle 57"/>
                <p:cNvSpPr/>
                <p:nvPr/>
              </p:nvSpPr>
              <p:spPr bwMode="auto">
                <a:xfrm>
                  <a:off x="12432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9" name="Rectangle 58"/>
                <p:cNvSpPr/>
                <p:nvPr/>
              </p:nvSpPr>
              <p:spPr bwMode="auto">
                <a:xfrm>
                  <a:off x="1395665" y="16802289"/>
                  <a:ext cx="149562" cy="196546"/>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53" name="Rectangle 52"/>
            <p:cNvSpPr/>
            <p:nvPr/>
          </p:nvSpPr>
          <p:spPr bwMode="auto">
            <a:xfrm>
              <a:off x="7692274" y="5357608"/>
              <a:ext cx="161755" cy="17970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3" name="Rectangle 2"/>
          <p:cNvSpPr/>
          <p:nvPr/>
        </p:nvSpPr>
        <p:spPr>
          <a:xfrm>
            <a:off x="4592998" y="4622136"/>
            <a:ext cx="1611359" cy="1011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25524" y="3277633"/>
            <a:ext cx="386080" cy="769441"/>
          </a:xfrm>
          <a:prstGeom prst="rect">
            <a:avLst/>
          </a:prstGeom>
          <a:noFill/>
        </p:spPr>
        <p:txBody>
          <a:bodyPr wrap="square" rtlCol="0">
            <a:spAutoFit/>
          </a:bodyPr>
          <a:lstStyle/>
          <a:p>
            <a:r>
              <a:rPr lang="en-US" sz="4400" dirty="0" smtClean="0"/>
              <a:t>=</a:t>
            </a:r>
            <a:endParaRPr lang="en-US" sz="4400" dirty="0"/>
          </a:p>
        </p:txBody>
      </p:sp>
      <p:sp>
        <p:nvSpPr>
          <p:cNvPr id="71" name="Rounded Rectangle 70"/>
          <p:cNvSpPr/>
          <p:nvPr/>
        </p:nvSpPr>
        <p:spPr bwMode="auto">
          <a:xfrm>
            <a:off x="7259062" y="3311285"/>
            <a:ext cx="1686302" cy="814427"/>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72" name="TextBox 71"/>
          <p:cNvSpPr txBox="1"/>
          <p:nvPr/>
        </p:nvSpPr>
        <p:spPr>
          <a:xfrm>
            <a:off x="7292318" y="3519386"/>
            <a:ext cx="1619789" cy="400110"/>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sz="2000" b="0" i="0" u="none" strike="noStrike" kern="0" cap="none" spc="0" normalizeH="0" baseline="0" noProof="0" dirty="0">
              <a:ln>
                <a:noFill/>
              </a:ln>
              <a:solidFill>
                <a:srgbClr val="000000"/>
              </a:solidFill>
              <a:effectLst/>
              <a:uLnTx/>
              <a:uFillTx/>
              <a:latin typeface="Times New Roman" pitchFamily="-112" charset="0"/>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912" y="2716226"/>
            <a:ext cx="1845652" cy="1845652"/>
          </a:xfrm>
          <a:prstGeom prst="rect">
            <a:avLst/>
          </a:prstGeom>
        </p:spPr>
      </p:pic>
    </p:spTree>
    <p:extLst>
      <p:ext uri="{BB962C8B-B14F-4D97-AF65-F5344CB8AC3E}">
        <p14:creationId xmlns:p14="http://schemas.microsoft.com/office/powerpoint/2010/main" val="3093809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87" y="-264234"/>
            <a:ext cx="10515600" cy="1325563"/>
          </a:xfrm>
        </p:spPr>
        <p:txBody>
          <a:bodyPr/>
          <a:lstStyle/>
          <a:p>
            <a:pPr algn="ctr"/>
            <a:r>
              <a:rPr lang="en-US" b="1" u="sng" dirty="0" smtClean="0"/>
              <a:t>Ion-Exchange Chromatography</a:t>
            </a:r>
            <a:endParaRPr lang="en-US" b="1" u="sng" dirty="0"/>
          </a:p>
        </p:txBody>
      </p:sp>
      <p:sp>
        <p:nvSpPr>
          <p:cNvPr id="11" name="TextBox 10"/>
          <p:cNvSpPr txBox="1"/>
          <p:nvPr/>
        </p:nvSpPr>
        <p:spPr>
          <a:xfrm>
            <a:off x="567831" y="700283"/>
            <a:ext cx="10052453"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nitrate data is presented as what is known as a chromatogram, which looks like a series of peaks. We can calculate the area under the peaks, and utilize a technique called a calibration curve in order to determine the nitrate concentration in our water sample. </a:t>
            </a:r>
            <a:endParaRPr lang="en-US" dirty="0"/>
          </a:p>
        </p:txBody>
      </p:sp>
      <p:grpSp>
        <p:nvGrpSpPr>
          <p:cNvPr id="12" name="Group 11"/>
          <p:cNvGrpSpPr/>
          <p:nvPr/>
        </p:nvGrpSpPr>
        <p:grpSpPr>
          <a:xfrm>
            <a:off x="463489" y="2209129"/>
            <a:ext cx="5130568" cy="4648871"/>
            <a:chOff x="3303336" y="199538"/>
            <a:chExt cx="5539196" cy="6667010"/>
          </a:xfrm>
        </p:grpSpPr>
        <p:sp>
          <p:nvSpPr>
            <p:cNvPr id="13" name="TextBox 12"/>
            <p:cNvSpPr txBox="1"/>
            <p:nvPr/>
          </p:nvSpPr>
          <p:spPr>
            <a:xfrm>
              <a:off x="4193018" y="372821"/>
              <a:ext cx="1319223"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imes New Roman" pitchFamily="-112" charset="0"/>
                </a:rPr>
                <a:t>S</a:t>
              </a:r>
              <a:r>
                <a:rPr kumimoji="0" lang="en-US" b="0" i="0" u="none" strike="noStrike" kern="0" cap="none" spc="0" normalizeH="0" baseline="0" noProof="0" dirty="0" smtClean="0">
                  <a:ln>
                    <a:noFill/>
                  </a:ln>
                  <a:solidFill>
                    <a:srgbClr val="000000"/>
                  </a:solidFill>
                  <a:effectLst/>
                  <a:uLnTx/>
                  <a:uFillTx/>
                  <a:latin typeface="Times New Roman" pitchFamily="-112" charset="0"/>
                </a:rPr>
                <a:t>ample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4" name="TextBox 13"/>
            <p:cNvSpPr txBox="1"/>
            <p:nvPr/>
          </p:nvSpPr>
          <p:spPr>
            <a:xfrm>
              <a:off x="7445854" y="6336884"/>
              <a:ext cx="1132286"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Waste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15" name="Rounded Rectangle 14"/>
            <p:cNvSpPr/>
            <p:nvPr/>
          </p:nvSpPr>
          <p:spPr bwMode="auto">
            <a:xfrm rot="10800000">
              <a:off x="4805782" y="4148132"/>
              <a:ext cx="1988238" cy="253121"/>
            </a:xfrm>
            <a:prstGeom prst="round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6" name="Rectangle 15"/>
            <p:cNvSpPr/>
            <p:nvPr/>
          </p:nvSpPr>
          <p:spPr bwMode="auto">
            <a:xfrm rot="10800000">
              <a:off x="4904165" y="4174884"/>
              <a:ext cx="161427"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7" name="Rectangle 16"/>
            <p:cNvSpPr/>
            <p:nvPr/>
          </p:nvSpPr>
          <p:spPr bwMode="auto">
            <a:xfrm rot="10800000">
              <a:off x="4903838" y="402338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8" name="Rectangle 17"/>
            <p:cNvSpPr/>
            <p:nvPr/>
          </p:nvSpPr>
          <p:spPr bwMode="auto">
            <a:xfrm rot="10800000">
              <a:off x="4904166" y="4355468"/>
              <a:ext cx="161426"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19" name="Rectangle 18"/>
            <p:cNvSpPr/>
            <p:nvPr/>
          </p:nvSpPr>
          <p:spPr bwMode="auto">
            <a:xfrm rot="10800000">
              <a:off x="6523013" y="4179346"/>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0" name="Rectangle 19"/>
            <p:cNvSpPr/>
            <p:nvPr/>
          </p:nvSpPr>
          <p:spPr bwMode="auto">
            <a:xfrm rot="10800000">
              <a:off x="6522685" y="4027841"/>
              <a:ext cx="161755" cy="179708"/>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1" name="Rectangle 20"/>
            <p:cNvSpPr/>
            <p:nvPr/>
          </p:nvSpPr>
          <p:spPr bwMode="auto">
            <a:xfrm rot="10800000">
              <a:off x="6523013" y="4364391"/>
              <a:ext cx="159723" cy="160760"/>
            </a:xfrm>
            <a:prstGeom prst="rect">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2" name="Isosceles Triangle 21"/>
            <p:cNvSpPr/>
            <p:nvPr/>
          </p:nvSpPr>
          <p:spPr bwMode="auto">
            <a:xfrm>
              <a:off x="4130073" y="199755"/>
              <a:ext cx="265385" cy="253626"/>
            </a:xfrm>
            <a:prstGeom prst="triangl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3" name="Can 22"/>
            <p:cNvSpPr/>
            <p:nvPr/>
          </p:nvSpPr>
          <p:spPr bwMode="auto">
            <a:xfrm>
              <a:off x="4130073" y="404864"/>
              <a:ext cx="265385" cy="451477"/>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24" name="Group 23"/>
            <p:cNvGrpSpPr/>
            <p:nvPr/>
          </p:nvGrpSpPr>
          <p:grpSpPr>
            <a:xfrm>
              <a:off x="4109222" y="199538"/>
              <a:ext cx="301738" cy="113767"/>
              <a:chOff x="947028" y="16630954"/>
              <a:chExt cx="579465" cy="185951"/>
            </a:xfrm>
          </p:grpSpPr>
          <p:sp>
            <p:nvSpPr>
              <p:cNvPr id="64" name="Rectangle 63"/>
              <p:cNvSpPr/>
              <p:nvPr/>
            </p:nvSpPr>
            <p:spPr bwMode="auto">
              <a:xfrm>
                <a:off x="947028" y="16635231"/>
                <a:ext cx="152401" cy="181673"/>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5" name="Rectangle 64"/>
              <p:cNvSpPr/>
              <p:nvPr/>
            </p:nvSpPr>
            <p:spPr bwMode="auto">
              <a:xfrm>
                <a:off x="1099429" y="16630954"/>
                <a:ext cx="15240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6" name="Rectangle 65"/>
              <p:cNvSpPr/>
              <p:nvPr/>
            </p:nvSpPr>
            <p:spPr bwMode="auto">
              <a:xfrm>
                <a:off x="1251828" y="16630954"/>
                <a:ext cx="152401" cy="18595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7" name="Rectangle 66"/>
              <p:cNvSpPr/>
              <p:nvPr/>
            </p:nvSpPr>
            <p:spPr bwMode="auto">
              <a:xfrm>
                <a:off x="1404229" y="16634233"/>
                <a:ext cx="122264" cy="182671"/>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25" name="Rounded Rectangle 24"/>
            <p:cNvSpPr/>
            <p:nvPr/>
          </p:nvSpPr>
          <p:spPr bwMode="auto">
            <a:xfrm>
              <a:off x="3579727" y="1284051"/>
              <a:ext cx="1369065" cy="957359"/>
            </a:xfrm>
            <a:prstGeom prst="roundRect">
              <a:avLst/>
            </a:prstGeom>
            <a:solidFill>
              <a:srgbClr val="2D2DB9">
                <a:lumMod val="60000"/>
                <a:lumOff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6" name="TextBox 25"/>
            <p:cNvSpPr txBox="1"/>
            <p:nvPr/>
          </p:nvSpPr>
          <p:spPr>
            <a:xfrm>
              <a:off x="3494664" y="1560155"/>
              <a:ext cx="1532217" cy="41759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Autosampler</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7" name="TextBox 26"/>
            <p:cNvSpPr txBox="1"/>
            <p:nvPr/>
          </p:nvSpPr>
          <p:spPr>
            <a:xfrm>
              <a:off x="4833801" y="4466009"/>
              <a:ext cx="2005459" cy="72129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Anion Exchange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Column</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28" name="Rounded Rectangle 27"/>
            <p:cNvSpPr/>
            <p:nvPr/>
          </p:nvSpPr>
          <p:spPr bwMode="auto">
            <a:xfrm>
              <a:off x="7213243" y="3942645"/>
              <a:ext cx="1491747"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29" name="Rounded Rectangle 28"/>
            <p:cNvSpPr/>
            <p:nvPr/>
          </p:nvSpPr>
          <p:spPr bwMode="auto">
            <a:xfrm>
              <a:off x="3626240" y="5098898"/>
              <a:ext cx="1369065" cy="957359"/>
            </a:xfrm>
            <a:prstGeom prst="round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0" name="Rectangle 29"/>
            <p:cNvSpPr/>
            <p:nvPr/>
          </p:nvSpPr>
          <p:spPr bwMode="auto">
            <a:xfrm>
              <a:off x="3551866" y="6056257"/>
              <a:ext cx="1489494" cy="28554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1" name="Rounded Rectangle 30"/>
            <p:cNvSpPr/>
            <p:nvPr/>
          </p:nvSpPr>
          <p:spPr bwMode="auto">
            <a:xfrm>
              <a:off x="4893011" y="2390421"/>
              <a:ext cx="1369065" cy="957359"/>
            </a:xfrm>
            <a:prstGeom prst="roundRect">
              <a:avLst/>
            </a:prstGeom>
            <a:solidFill>
              <a:srgbClr val="FFFFFF">
                <a:lumMod val="6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32" name="TextBox 31"/>
            <p:cNvSpPr txBox="1"/>
            <p:nvPr/>
          </p:nvSpPr>
          <p:spPr>
            <a:xfrm>
              <a:off x="5056785" y="2438681"/>
              <a:ext cx="1051406" cy="79722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Pump</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sp>
          <p:nvSpPr>
            <p:cNvPr id="33" name="TextBox 32"/>
            <p:cNvSpPr txBox="1"/>
            <p:nvPr/>
          </p:nvSpPr>
          <p:spPr>
            <a:xfrm>
              <a:off x="3303336" y="6281649"/>
              <a:ext cx="1948940" cy="52966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Data Acquisition</a:t>
              </a:r>
            </a:p>
          </p:txBody>
        </p:sp>
        <p:cxnSp>
          <p:nvCxnSpPr>
            <p:cNvPr id="34" name="Straight Arrow Connector 33"/>
            <p:cNvCxnSpPr/>
            <p:nvPr/>
          </p:nvCxnSpPr>
          <p:spPr bwMode="auto">
            <a:xfrm flipH="1">
              <a:off x="4252843" y="895724"/>
              <a:ext cx="5462" cy="329736"/>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5" name="Straight Arrow Connector 34"/>
            <p:cNvCxnSpPr/>
            <p:nvPr/>
          </p:nvCxnSpPr>
          <p:spPr bwMode="auto">
            <a:xfrm>
              <a:off x="6813857" y="4298252"/>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6" name="Straight Arrow Connector 35"/>
            <p:cNvCxnSpPr/>
            <p:nvPr/>
          </p:nvCxnSpPr>
          <p:spPr bwMode="auto">
            <a:xfrm flipH="1">
              <a:off x="8007372" y="4978108"/>
              <a:ext cx="5408" cy="313789"/>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7" name="Straight Arrow Connector 36"/>
            <p:cNvCxnSpPr/>
            <p:nvPr/>
          </p:nvCxnSpPr>
          <p:spPr bwMode="auto">
            <a:xfrm flipH="1">
              <a:off x="5145595" y="4895345"/>
              <a:ext cx="1986635" cy="812834"/>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8" name="Straight Arrow Connector 37"/>
            <p:cNvCxnSpPr/>
            <p:nvPr/>
          </p:nvCxnSpPr>
          <p:spPr bwMode="auto">
            <a:xfrm>
              <a:off x="4524890" y="4283619"/>
              <a:ext cx="280892"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cxnSp>
          <p:nvCxnSpPr>
            <p:cNvPr id="39" name="Straight Connector 38"/>
            <p:cNvCxnSpPr/>
            <p:nvPr/>
          </p:nvCxnSpPr>
          <p:spPr bwMode="auto">
            <a:xfrm flipV="1">
              <a:off x="4518534" y="2830292"/>
              <a:ext cx="5198" cy="1454613"/>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flipV="1">
              <a:off x="4530924" y="2904771"/>
              <a:ext cx="362086" cy="7339"/>
            </a:xfrm>
            <a:prstGeom prst="line">
              <a:avLst/>
            </a:prstGeom>
            <a:solidFill>
              <a:srgbClr val="00CC99"/>
            </a:solidFill>
            <a:ln w="9525" cap="flat" cmpd="sng" algn="ctr">
              <a:solidFill>
                <a:srgbClr val="000000"/>
              </a:solidFill>
              <a:prstDash val="solid"/>
              <a:round/>
              <a:headEnd type="none" w="med" len="med"/>
              <a:tailEnd type="none" w="med" len="med"/>
            </a:ln>
            <a:effectLst/>
          </p:spPr>
        </p:cxnSp>
        <p:cxnSp>
          <p:nvCxnSpPr>
            <p:cNvPr id="41" name="Straight Connector 40"/>
            <p:cNvCxnSpPr>
              <a:stCxn id="25" idx="2"/>
            </p:cNvCxnSpPr>
            <p:nvPr/>
          </p:nvCxnSpPr>
          <p:spPr bwMode="auto">
            <a:xfrm>
              <a:off x="4264260" y="2241410"/>
              <a:ext cx="3621" cy="516589"/>
            </a:xfrm>
            <a:prstGeom prst="line">
              <a:avLst/>
            </a:prstGeom>
            <a:solidFill>
              <a:srgbClr val="00CC99"/>
            </a:solidFill>
            <a:ln w="9525" cap="flat" cmpd="sng" algn="ctr">
              <a:solidFill>
                <a:srgbClr val="000000"/>
              </a:solidFill>
              <a:prstDash val="solid"/>
              <a:round/>
              <a:headEnd type="none" w="med" len="med"/>
              <a:tailEnd type="none" w="med" len="med"/>
            </a:ln>
            <a:effectLst/>
          </p:spPr>
        </p:cxnSp>
        <p:sp>
          <p:nvSpPr>
            <p:cNvPr id="42" name="TextBox 41"/>
            <p:cNvSpPr txBox="1"/>
            <p:nvPr/>
          </p:nvSpPr>
          <p:spPr>
            <a:xfrm>
              <a:off x="7093734" y="4155307"/>
              <a:ext cx="1748798" cy="45555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UV Detector</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09" y="2608798"/>
              <a:ext cx="739205" cy="752680"/>
            </a:xfrm>
            <a:prstGeom prst="rect">
              <a:avLst/>
            </a:prstGeom>
          </p:spPr>
        </p:pic>
        <p:sp>
          <p:nvSpPr>
            <p:cNvPr id="44" name="Freeform 43"/>
            <p:cNvSpPr/>
            <p:nvPr/>
          </p:nvSpPr>
          <p:spPr bwMode="auto">
            <a:xfrm>
              <a:off x="3745599" y="5145094"/>
              <a:ext cx="1057275" cy="894018"/>
            </a:xfrm>
            <a:custGeom>
              <a:avLst/>
              <a:gdLst>
                <a:gd name="connsiteX0" fmla="*/ 0 w 1057275"/>
                <a:gd name="connsiteY0" fmla="*/ 828675 h 894018"/>
                <a:gd name="connsiteX1" fmla="*/ 161925 w 1057275"/>
                <a:gd name="connsiteY1" fmla="*/ 809625 h 894018"/>
                <a:gd name="connsiteX2" fmla="*/ 323850 w 1057275"/>
                <a:gd name="connsiteY2" fmla="*/ 0 h 894018"/>
                <a:gd name="connsiteX3" fmla="*/ 390525 w 1057275"/>
                <a:gd name="connsiteY3" fmla="*/ 809625 h 894018"/>
                <a:gd name="connsiteX4" fmla="*/ 590550 w 1057275"/>
                <a:gd name="connsiteY4" fmla="*/ 647700 h 894018"/>
                <a:gd name="connsiteX5" fmla="*/ 676275 w 1057275"/>
                <a:gd name="connsiteY5" fmla="*/ 800100 h 894018"/>
                <a:gd name="connsiteX6" fmla="*/ 1057275 w 1057275"/>
                <a:gd name="connsiteY6" fmla="*/ 809625 h 89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894018">
                  <a:moveTo>
                    <a:pt x="0" y="828675"/>
                  </a:moveTo>
                  <a:cubicBezTo>
                    <a:pt x="53975" y="888206"/>
                    <a:pt x="107950" y="947737"/>
                    <a:pt x="161925" y="809625"/>
                  </a:cubicBezTo>
                  <a:cubicBezTo>
                    <a:pt x="215900" y="671513"/>
                    <a:pt x="285750" y="0"/>
                    <a:pt x="323850" y="0"/>
                  </a:cubicBezTo>
                  <a:cubicBezTo>
                    <a:pt x="361950" y="0"/>
                    <a:pt x="346075" y="701675"/>
                    <a:pt x="390525" y="809625"/>
                  </a:cubicBezTo>
                  <a:cubicBezTo>
                    <a:pt x="434975" y="917575"/>
                    <a:pt x="542925" y="649287"/>
                    <a:pt x="590550" y="647700"/>
                  </a:cubicBezTo>
                  <a:cubicBezTo>
                    <a:pt x="638175" y="646113"/>
                    <a:pt x="598488" y="773113"/>
                    <a:pt x="676275" y="800100"/>
                  </a:cubicBezTo>
                  <a:cubicBezTo>
                    <a:pt x="754062" y="827087"/>
                    <a:pt x="905668" y="818356"/>
                    <a:pt x="1057275" y="809625"/>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5" name="TextBox 44"/>
            <p:cNvSpPr txBox="1"/>
            <p:nvPr/>
          </p:nvSpPr>
          <p:spPr>
            <a:xfrm>
              <a:off x="5223201" y="1118408"/>
              <a:ext cx="1305256" cy="92691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Injection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00000"/>
                  </a:solidFill>
                  <a:effectLst/>
                  <a:uLnTx/>
                  <a:uFillTx/>
                  <a:latin typeface="Times New Roman" pitchFamily="-112" charset="0"/>
                </a:rPr>
                <a:t>Valve</a:t>
              </a:r>
              <a:endParaRPr kumimoji="0" lang="en-US" b="0" i="0" u="none" strike="noStrike" kern="0" cap="none" spc="0" normalizeH="0" baseline="0" noProof="0" dirty="0">
                <a:ln>
                  <a:noFill/>
                </a:ln>
                <a:solidFill>
                  <a:srgbClr val="000000"/>
                </a:solidFill>
                <a:effectLst/>
                <a:uLnTx/>
                <a:uFillTx/>
                <a:latin typeface="Times New Roman" pitchFamily="-112" charset="0"/>
              </a:endParaRPr>
            </a:p>
          </p:txBody>
        </p:sp>
        <p:cxnSp>
          <p:nvCxnSpPr>
            <p:cNvPr id="46" name="Straight Arrow Connector 45"/>
            <p:cNvCxnSpPr/>
            <p:nvPr/>
          </p:nvCxnSpPr>
          <p:spPr bwMode="auto">
            <a:xfrm flipH="1">
              <a:off x="4696582" y="1652943"/>
              <a:ext cx="805826" cy="878573"/>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sp>
          <p:nvSpPr>
            <p:cNvPr id="47" name="TextBox 46"/>
            <p:cNvSpPr txBox="1"/>
            <p:nvPr/>
          </p:nvSpPr>
          <p:spPr>
            <a:xfrm>
              <a:off x="6308399" y="1502068"/>
              <a:ext cx="1746340" cy="838634"/>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Eluent </a:t>
              </a:r>
              <a:endParaRPr lang="en-US" sz="1600" kern="0" dirty="0">
                <a:solidFill>
                  <a:srgbClr val="000000"/>
                </a:solidFill>
                <a:latin typeface="Times New Roman" pitchFamily="-112"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Times New Roman" pitchFamily="-112" charset="0"/>
                </a:rPr>
                <a:t>(Mobile</a:t>
              </a:r>
              <a:r>
                <a:rPr kumimoji="0" lang="en-US" sz="1600" b="0" i="0" u="none" strike="noStrike" kern="0" cap="none" spc="0" normalizeH="0" noProof="0" dirty="0" smtClean="0">
                  <a:ln>
                    <a:noFill/>
                  </a:ln>
                  <a:solidFill>
                    <a:srgbClr val="000000"/>
                  </a:solidFill>
                  <a:effectLst/>
                  <a:uLnTx/>
                  <a:uFillTx/>
                  <a:latin typeface="Times New Roman" pitchFamily="-112" charset="0"/>
                </a:rPr>
                <a:t> Phase)</a:t>
              </a:r>
              <a:endParaRPr kumimoji="0" lang="en-US" sz="1600" b="0" i="0" u="none" strike="noStrike" kern="0" cap="none" spc="0" normalizeH="0" baseline="0" noProof="0" dirty="0">
                <a:ln>
                  <a:noFill/>
                </a:ln>
                <a:solidFill>
                  <a:srgbClr val="000000"/>
                </a:solidFill>
                <a:effectLst/>
                <a:uLnTx/>
                <a:uFillTx/>
                <a:latin typeface="Times New Roman" pitchFamily="-112" charset="0"/>
              </a:endParaRPr>
            </a:p>
          </p:txBody>
        </p:sp>
        <p:sp>
          <p:nvSpPr>
            <p:cNvPr id="48" name="Isosceles Triangle 47"/>
            <p:cNvSpPr/>
            <p:nvPr/>
          </p:nvSpPr>
          <p:spPr bwMode="auto">
            <a:xfrm>
              <a:off x="6802524" y="2307733"/>
              <a:ext cx="540937" cy="40063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49" name="Can 48"/>
            <p:cNvSpPr/>
            <p:nvPr/>
          </p:nvSpPr>
          <p:spPr bwMode="auto">
            <a:xfrm>
              <a:off x="6788487" y="2642564"/>
              <a:ext cx="556892" cy="713175"/>
            </a:xfrm>
            <a:prstGeom prst="can">
              <a:avLst/>
            </a:prstGeom>
            <a:solidFill>
              <a:srgbClr val="2D2DB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0" name="Group 49"/>
            <p:cNvGrpSpPr/>
            <p:nvPr/>
          </p:nvGrpSpPr>
          <p:grpSpPr>
            <a:xfrm>
              <a:off x="6777182" y="2301559"/>
              <a:ext cx="647021" cy="179709"/>
              <a:chOff x="938462" y="16793325"/>
              <a:chExt cx="609601" cy="185949"/>
            </a:xfrm>
          </p:grpSpPr>
          <p:sp>
            <p:nvSpPr>
              <p:cNvPr id="60" name="Rectangle 59"/>
              <p:cNvSpPr/>
              <p:nvPr/>
            </p:nvSpPr>
            <p:spPr bwMode="auto">
              <a:xfrm>
                <a:off x="938462" y="16793325"/>
                <a:ext cx="171541" cy="185949"/>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1" name="Rectangle 60"/>
              <p:cNvSpPr/>
              <p:nvPr/>
            </p:nvSpPr>
            <p:spPr bwMode="auto">
              <a:xfrm>
                <a:off x="1090863" y="16793326"/>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2" name="Rectangle 61"/>
              <p:cNvSpPr/>
              <p:nvPr/>
            </p:nvSpPr>
            <p:spPr bwMode="auto">
              <a:xfrm>
                <a:off x="1243263" y="16793325"/>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63" name="Rectangle 62"/>
              <p:cNvSpPr/>
              <p:nvPr/>
            </p:nvSpPr>
            <p:spPr bwMode="auto">
              <a:xfrm>
                <a:off x="1395663" y="16796197"/>
                <a:ext cx="152400" cy="183075"/>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cxnSp>
          <p:nvCxnSpPr>
            <p:cNvPr id="51" name="Straight Arrow Connector 50"/>
            <p:cNvCxnSpPr/>
            <p:nvPr/>
          </p:nvCxnSpPr>
          <p:spPr bwMode="auto">
            <a:xfrm flipH="1">
              <a:off x="6292149" y="2928381"/>
              <a:ext cx="370688" cy="0"/>
            </a:xfrm>
            <a:prstGeom prst="straightConnector1">
              <a:avLst/>
            </a:prstGeom>
            <a:solidFill>
              <a:srgbClr val="00CC99"/>
            </a:solidFill>
            <a:ln w="9525" cap="flat" cmpd="sng" algn="ctr">
              <a:solidFill>
                <a:srgbClr val="000000"/>
              </a:solidFill>
              <a:prstDash val="solid"/>
              <a:round/>
              <a:headEnd type="none" w="med" len="med"/>
              <a:tailEnd type="triangle"/>
            </a:ln>
            <a:effectLst/>
          </p:spPr>
        </p:cxnSp>
        <p:grpSp>
          <p:nvGrpSpPr>
            <p:cNvPr id="52" name="Group 51"/>
            <p:cNvGrpSpPr/>
            <p:nvPr/>
          </p:nvGrpSpPr>
          <p:grpSpPr>
            <a:xfrm>
              <a:off x="7746020" y="5357627"/>
              <a:ext cx="587249" cy="1055831"/>
              <a:chOff x="991938" y="16800081"/>
              <a:chExt cx="553289" cy="1092490"/>
            </a:xfrm>
          </p:grpSpPr>
          <p:sp>
            <p:nvSpPr>
              <p:cNvPr id="54" name="Isosceles Triangle 53"/>
              <p:cNvSpPr/>
              <p:nvPr/>
            </p:nvSpPr>
            <p:spPr bwMode="auto">
              <a:xfrm>
                <a:off x="991938" y="16806215"/>
                <a:ext cx="509652" cy="414548"/>
              </a:xfrm>
              <a:prstGeom prst="triangle">
                <a:avLst/>
              </a:prstGeom>
              <a:solidFill>
                <a:srgbClr val="DAFFD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5" name="Can 54"/>
              <p:cNvSpPr/>
              <p:nvPr/>
            </p:nvSpPr>
            <p:spPr bwMode="auto">
              <a:xfrm>
                <a:off x="991938" y="17154634"/>
                <a:ext cx="509652" cy="737937"/>
              </a:xfrm>
              <a:prstGeom prst="can">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nvGrpSpPr>
              <p:cNvPr id="56" name="Group 55"/>
              <p:cNvGrpSpPr/>
              <p:nvPr/>
            </p:nvGrpSpPr>
            <p:grpSpPr>
              <a:xfrm>
                <a:off x="1090863" y="16800081"/>
                <a:ext cx="454364" cy="198754"/>
                <a:chOff x="1090863" y="16800081"/>
                <a:chExt cx="454364" cy="198754"/>
              </a:xfrm>
            </p:grpSpPr>
            <p:sp>
              <p:nvSpPr>
                <p:cNvPr id="57" name="Rectangle 56"/>
                <p:cNvSpPr/>
                <p:nvPr/>
              </p:nvSpPr>
              <p:spPr bwMode="auto">
                <a:xfrm>
                  <a:off x="10908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8" name="Rectangle 57"/>
                <p:cNvSpPr/>
                <p:nvPr/>
              </p:nvSpPr>
              <p:spPr bwMode="auto">
                <a:xfrm>
                  <a:off x="1243263" y="16800081"/>
                  <a:ext cx="152400" cy="18594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sp>
              <p:nvSpPr>
                <p:cNvPr id="59" name="Rectangle 58"/>
                <p:cNvSpPr/>
                <p:nvPr/>
              </p:nvSpPr>
              <p:spPr bwMode="auto">
                <a:xfrm>
                  <a:off x="1395665" y="16802289"/>
                  <a:ext cx="149562" cy="196546"/>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grpSp>
        <p:sp>
          <p:nvSpPr>
            <p:cNvPr id="53" name="Rectangle 52"/>
            <p:cNvSpPr/>
            <p:nvPr/>
          </p:nvSpPr>
          <p:spPr bwMode="auto">
            <a:xfrm>
              <a:off x="7692274" y="5357608"/>
              <a:ext cx="161755" cy="179708"/>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25000" noProof="0">
                <a:ln>
                  <a:noFill/>
                </a:ln>
                <a:solidFill>
                  <a:srgbClr val="000000"/>
                </a:solidFill>
                <a:effectLst/>
                <a:uLnTx/>
                <a:uFillTx/>
                <a:latin typeface="Times New Roman" pitchFamily="-112" charset="0"/>
              </a:endParaRPr>
            </a:p>
          </p:txBody>
        </p:sp>
      </p:grpSp>
      <p:sp>
        <p:nvSpPr>
          <p:cNvPr id="3" name="Rectangle 2"/>
          <p:cNvSpPr/>
          <p:nvPr/>
        </p:nvSpPr>
        <p:spPr>
          <a:xfrm>
            <a:off x="502132" y="5471878"/>
            <a:ext cx="1783103" cy="13046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6746969" y="2242757"/>
            <a:ext cx="5118867" cy="3688376"/>
            <a:chOff x="7081024" y="1690688"/>
            <a:chExt cx="5118867" cy="3688376"/>
          </a:xfrm>
        </p:grpSpPr>
        <p:pic>
          <p:nvPicPr>
            <p:cNvPr id="69" name="Picture 68"/>
            <p:cNvPicPr>
              <a:picLocks noChangeAspect="1"/>
            </p:cNvPicPr>
            <p:nvPr/>
          </p:nvPicPr>
          <p:blipFill rotWithShape="1">
            <a:blip r:embed="rId4"/>
            <a:srcRect l="10079" b="12807"/>
            <a:stretch/>
          </p:blipFill>
          <p:spPr>
            <a:xfrm>
              <a:off x="7081024" y="1690688"/>
              <a:ext cx="5118867" cy="3688376"/>
            </a:xfrm>
            <a:prstGeom prst="rect">
              <a:avLst/>
            </a:prstGeom>
          </p:spPr>
        </p:pic>
        <p:sp>
          <p:nvSpPr>
            <p:cNvPr id="70" name="TextBox 69"/>
            <p:cNvSpPr txBox="1"/>
            <p:nvPr/>
          </p:nvSpPr>
          <p:spPr>
            <a:xfrm>
              <a:off x="9305921" y="2213802"/>
              <a:ext cx="1828800" cy="646331"/>
            </a:xfrm>
            <a:prstGeom prst="rect">
              <a:avLst/>
            </a:prstGeom>
            <a:solidFill>
              <a:schemeClr val="bg1"/>
            </a:solidFill>
          </p:spPr>
          <p:txBody>
            <a:bodyPr wrap="square" rtlCol="0">
              <a:spAutoFit/>
            </a:bodyPr>
            <a:lstStyle/>
            <a:p>
              <a:pPr algn="ctr"/>
              <a:r>
                <a:rPr lang="en-US" dirty="0" smtClean="0"/>
                <a:t>Example Nitrate Peak</a:t>
              </a:r>
              <a:endParaRPr lang="en-US" dirty="0"/>
            </a:p>
          </p:txBody>
        </p:sp>
        <p:sp>
          <p:nvSpPr>
            <p:cNvPr id="74" name="TextBox 73"/>
            <p:cNvSpPr txBox="1"/>
            <p:nvPr/>
          </p:nvSpPr>
          <p:spPr>
            <a:xfrm>
              <a:off x="8631272" y="4928839"/>
              <a:ext cx="2018371" cy="369332"/>
            </a:xfrm>
            <a:prstGeom prst="rect">
              <a:avLst/>
            </a:prstGeom>
            <a:noFill/>
          </p:spPr>
          <p:txBody>
            <a:bodyPr wrap="square" rtlCol="0">
              <a:spAutoFit/>
            </a:bodyPr>
            <a:lstStyle/>
            <a:p>
              <a:r>
                <a:rPr lang="en-US" dirty="0" smtClean="0"/>
                <a:t>Peak area = 100</a:t>
              </a:r>
              <a:endParaRPr lang="en-US" dirty="0"/>
            </a:p>
          </p:txBody>
        </p:sp>
      </p:grpSp>
    </p:spTree>
    <p:extLst>
      <p:ext uri="{BB962C8B-B14F-4D97-AF65-F5344CB8AC3E}">
        <p14:creationId xmlns:p14="http://schemas.microsoft.com/office/powerpoint/2010/main" val="3702982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Calibration Curves</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7366" y="1468786"/>
                <a:ext cx="11597268" cy="4351338"/>
              </a:xfrm>
            </p:spPr>
            <p:txBody>
              <a:bodyPr>
                <a:normAutofit fontScale="92500" lnSpcReduction="10000"/>
              </a:bodyPr>
              <a:lstStyle/>
              <a:p>
                <a:r>
                  <a:rPr lang="en-US" dirty="0"/>
                  <a:t>Calibration curves are based on the simple equation of a line: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a:latin typeface="Cambria Math" panose="02040503050406030204" pitchFamily="18" charset="0"/>
                      </a:rPr>
                      <m:t>𝑚𝑥</m:t>
                    </m:r>
                    <m:r>
                      <a:rPr lang="en-US" i="1" dirty="0">
                        <a:latin typeface="Cambria Math" panose="02040503050406030204" pitchFamily="18" charset="0"/>
                      </a:rPr>
                      <m:t> + </m:t>
                    </m:r>
                    <m:r>
                      <a:rPr lang="en-US" i="1" dirty="0" smtClean="0">
                        <a:latin typeface="Cambria Math" panose="02040503050406030204" pitchFamily="18" charset="0"/>
                      </a:rPr>
                      <m:t>𝑏</m:t>
                    </m:r>
                    <m:r>
                      <a:rPr lang="en-US" i="1" dirty="0">
                        <a:latin typeface="Cambria Math" panose="02040503050406030204" pitchFamily="18" charset="0"/>
                      </a:rPr>
                      <m:t>. </m:t>
                    </m:r>
                  </m:oMath>
                </a14:m>
                <a:endParaRPr lang="en-US" dirty="0"/>
              </a:p>
              <a:p>
                <a14:m>
                  <m:oMath xmlns:m="http://schemas.openxmlformats.org/officeDocument/2006/math">
                    <m:r>
                      <a:rPr lang="en-US" i="1" dirty="0" smtClean="0">
                        <a:latin typeface="Cambria Math" panose="02040503050406030204" pitchFamily="18" charset="0"/>
                      </a:rPr>
                      <m:t>𝑚</m:t>
                    </m:r>
                  </m:oMath>
                </a14:m>
                <a:r>
                  <a:rPr lang="en-US" dirty="0"/>
                  <a:t> = slope of the line</a:t>
                </a:r>
              </a:p>
              <a:p>
                <a14:m>
                  <m:oMath xmlns:m="http://schemas.openxmlformats.org/officeDocument/2006/math">
                    <m:r>
                      <a:rPr lang="en-US" i="1" dirty="0" smtClean="0">
                        <a:latin typeface="Cambria Math" panose="02040503050406030204" pitchFamily="18" charset="0"/>
                      </a:rPr>
                      <m:t>𝑏</m:t>
                    </m:r>
                  </m:oMath>
                </a14:m>
                <a:r>
                  <a:rPr lang="en-US" dirty="0"/>
                  <a:t> = y intercept</a:t>
                </a:r>
              </a:p>
              <a:p>
                <a14:m>
                  <m:oMath xmlns:m="http://schemas.openxmlformats.org/officeDocument/2006/math">
                    <m:r>
                      <a:rPr lang="es-ES" i="1" dirty="0" smtClean="0">
                        <a:latin typeface="Cambria Math" panose="02040503050406030204" pitchFamily="18" charset="0"/>
                      </a:rPr>
                      <m:t>𝑦</m:t>
                    </m:r>
                  </m:oMath>
                </a14:m>
                <a:r>
                  <a:rPr lang="es-ES" dirty="0"/>
                  <a:t> = y </a:t>
                </a:r>
                <a:r>
                  <a:rPr lang="es-ES" dirty="0" err="1"/>
                  <a:t>value</a:t>
                </a:r>
                <a:endParaRPr lang="en-US" dirty="0"/>
              </a:p>
              <a:p>
                <a14:m>
                  <m:oMath xmlns:m="http://schemas.openxmlformats.org/officeDocument/2006/math">
                    <m:r>
                      <a:rPr lang="en-US" i="1" dirty="0" smtClean="0">
                        <a:latin typeface="Cambria Math" panose="02040503050406030204" pitchFamily="18" charset="0"/>
                      </a:rPr>
                      <m:t>𝑥</m:t>
                    </m:r>
                  </m:oMath>
                </a14:m>
                <a:r>
                  <a:rPr lang="en-US" dirty="0"/>
                  <a:t> = x value</a:t>
                </a:r>
              </a:p>
              <a:p>
                <a:r>
                  <a:rPr lang="en-US" dirty="0" smtClean="0"/>
                  <a:t>Often times with a scientific sample you are only able to physically measure one part of it (i.e</a:t>
                </a:r>
                <a:r>
                  <a:rPr lang="en-US" dirty="0"/>
                  <a:t>. either the x or y value). We use a calibration curve to calculate the other </a:t>
                </a:r>
                <a:r>
                  <a:rPr lang="en-US" dirty="0" smtClean="0"/>
                  <a:t>part, </a:t>
                </a:r>
                <a:r>
                  <a:rPr lang="en-US" dirty="0"/>
                  <a:t>the one we want to know. </a:t>
                </a:r>
              </a:p>
              <a:p>
                <a:r>
                  <a:rPr lang="en-US" dirty="0"/>
                  <a:t>To </a:t>
                </a:r>
                <a:r>
                  <a:rPr lang="en-US" dirty="0" smtClean="0"/>
                  <a:t>start, we need samples that already have pre-determined values for both parts we want to measure.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7366" y="1468786"/>
                <a:ext cx="11597268" cy="4351338"/>
              </a:xfrm>
              <a:blipFill rotWithShape="0">
                <a:blip r:embed="rId2"/>
                <a:stretch>
                  <a:fillRect l="-841" t="-2801"/>
                </a:stretch>
              </a:blipFill>
            </p:spPr>
            <p:txBody>
              <a:bodyPr/>
              <a:lstStyle/>
              <a:p>
                <a:r>
                  <a:rPr lang="en-US">
                    <a:noFill/>
                  </a:rPr>
                  <a:t> </a:t>
                </a:r>
              </a:p>
            </p:txBody>
          </p:sp>
        </mc:Fallback>
      </mc:AlternateContent>
    </p:spTree>
    <p:extLst>
      <p:ext uri="{BB962C8B-B14F-4D97-AF65-F5344CB8AC3E}">
        <p14:creationId xmlns:p14="http://schemas.microsoft.com/office/powerpoint/2010/main" val="3985919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294" y="-127644"/>
            <a:ext cx="7667446" cy="1325563"/>
          </a:xfrm>
        </p:spPr>
        <p:txBody>
          <a:bodyPr/>
          <a:lstStyle/>
          <a:p>
            <a:pPr algn="ctr"/>
            <a:r>
              <a:rPr lang="en-US" b="1" u="sng" dirty="0" smtClean="0"/>
              <a:t>Pieces of Candy in a Jar Example</a:t>
            </a:r>
            <a:endParaRPr lang="en-US" b="1" u="sng" dirty="0"/>
          </a:p>
        </p:txBody>
      </p:sp>
      <p:sp>
        <p:nvSpPr>
          <p:cNvPr id="3" name="Content Placeholder 2"/>
          <p:cNvSpPr>
            <a:spLocks noGrp="1"/>
          </p:cNvSpPr>
          <p:nvPr>
            <p:ph idx="1"/>
          </p:nvPr>
        </p:nvSpPr>
        <p:spPr>
          <a:xfrm>
            <a:off x="432758" y="1575459"/>
            <a:ext cx="7857226" cy="4351338"/>
          </a:xfrm>
        </p:spPr>
        <p:txBody>
          <a:bodyPr>
            <a:normAutofit fontScale="92500" lnSpcReduction="10000"/>
          </a:bodyPr>
          <a:lstStyle/>
          <a:p>
            <a:r>
              <a:rPr lang="en-US" dirty="0"/>
              <a:t>There is a contest at school where you can win $100 dollars if you correctly guess the number of pieces of candy in a jar. In order to help you guess, the teachers have put out five other jars of varying sizes that are also filled with candy. Each of the five jars is labeled with the volume of the jar, and the pre-determined number of candy pieces that will fit in that </a:t>
            </a:r>
            <a:r>
              <a:rPr lang="en-US" dirty="0" smtClean="0"/>
              <a:t>size </a:t>
            </a:r>
            <a:r>
              <a:rPr lang="en-US" dirty="0"/>
              <a:t>jar. </a:t>
            </a:r>
          </a:p>
          <a:p>
            <a:r>
              <a:rPr lang="en-US" dirty="0"/>
              <a:t>You want the best chance of </a:t>
            </a:r>
            <a:r>
              <a:rPr lang="en-US" dirty="0" smtClean="0"/>
              <a:t>winning and you are not allowed to count the candy by hand, </a:t>
            </a:r>
            <a:r>
              <a:rPr lang="en-US" dirty="0"/>
              <a:t>so instead of just randomly guessing you decide to use a calibration curve to </a:t>
            </a:r>
            <a:r>
              <a:rPr lang="en-US" dirty="0" smtClean="0"/>
              <a:t>estimate </a:t>
            </a:r>
            <a:r>
              <a:rPr lang="en-US" dirty="0"/>
              <a:t>the number of pieces of candy in the prize-winning jar.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426" y="1197919"/>
            <a:ext cx="3000519" cy="4495477"/>
          </a:xfrm>
          <a:prstGeom prst="rect">
            <a:avLst/>
          </a:prstGeom>
        </p:spPr>
      </p:pic>
      <p:sp>
        <p:nvSpPr>
          <p:cNvPr id="5" name="Rectangle 4"/>
          <p:cNvSpPr/>
          <p:nvPr/>
        </p:nvSpPr>
        <p:spPr>
          <a:xfrm>
            <a:off x="9149217" y="2808252"/>
            <a:ext cx="2092936" cy="2215991"/>
          </a:xfrm>
          <a:prstGeom prst="rect">
            <a:avLst/>
          </a:prstGeom>
          <a:noFill/>
        </p:spPr>
        <p:txBody>
          <a:bodyPr wrap="square" lIns="91440" tIns="45720" rIns="91440" bIns="45720">
            <a:spAutoFit/>
          </a:bodyPr>
          <a:lstStyle/>
          <a:p>
            <a:pPr algn="ctr"/>
            <a:r>
              <a:rPr lang="en-US" sz="13800" b="0" cap="none" spc="0" dirty="0" smtClean="0">
                <a:ln w="0"/>
                <a:solidFill>
                  <a:schemeClr val="bg1"/>
                </a:solidFill>
                <a:effectLst>
                  <a:outerShdw blurRad="38100" dist="19050" dir="2700000" algn="tl" rotWithShape="0">
                    <a:schemeClr val="dk1">
                      <a:alpha val="40000"/>
                    </a:schemeClr>
                  </a:outerShdw>
                </a:effectLst>
              </a:rPr>
              <a:t>?</a:t>
            </a:r>
            <a:endParaRPr lang="en-US" sz="13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7538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69" y="-341104"/>
            <a:ext cx="10515600" cy="1325563"/>
          </a:xfrm>
        </p:spPr>
        <p:txBody>
          <a:bodyPr/>
          <a:lstStyle/>
          <a:p>
            <a:pPr algn="ctr"/>
            <a:r>
              <a:rPr lang="en-US" b="1" u="sng" dirty="0"/>
              <a:t>Pieces of Candy in a Jar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5082" y="715756"/>
                <a:ext cx="6213774" cy="538013"/>
              </a:xfrm>
            </p:spPr>
            <p:txBody>
              <a:bodyPr>
                <a:noAutofit/>
              </a:bodyPr>
              <a:lstStyle/>
              <a:p>
                <a:r>
                  <a:rPr lang="en-US" sz="2400" dirty="0"/>
                  <a:t>We can use the known </a:t>
                </a:r>
                <a:r>
                  <a:rPr lang="en-US" sz="2400" dirty="0" smtClean="0"/>
                  <a:t>values from the 5 candy jars </a:t>
                </a:r>
                <a:r>
                  <a:rPr lang="en-US" sz="2400" dirty="0"/>
                  <a:t>to </a:t>
                </a:r>
                <a:r>
                  <a:rPr lang="en-US" sz="2400" dirty="0" smtClean="0"/>
                  <a:t>estimate the number of candy pieces in the prize jar using </a:t>
                </a:r>
                <a:r>
                  <a:rPr lang="en-US" sz="2400" dirty="0"/>
                  <a:t>the </a:t>
                </a:r>
                <a14:m>
                  <m:oMath xmlns:m="http://schemas.openxmlformats.org/officeDocument/2006/math">
                    <m:r>
                      <a:rPr lang="en-US" sz="2400" i="1" dirty="0" smtClean="0">
                        <a:latin typeface="Cambria Math" panose="02040503050406030204" pitchFamily="18" charset="0"/>
                      </a:rPr>
                      <m:t>𝑦</m:t>
                    </m:r>
                    <m:r>
                      <a:rPr lang="en-US" sz="2400" i="1" dirty="0" smtClean="0">
                        <a:latin typeface="Cambria Math" panose="02040503050406030204" pitchFamily="18" charset="0"/>
                      </a:rPr>
                      <m:t> = </m:t>
                    </m:r>
                    <m:r>
                      <a:rPr lang="en-US" sz="2400" i="1" dirty="0" smtClean="0">
                        <a:latin typeface="Cambria Math" panose="02040503050406030204" pitchFamily="18" charset="0"/>
                      </a:rPr>
                      <m:t>𝑚𝑥</m:t>
                    </m:r>
                    <m:r>
                      <a:rPr lang="en-US" sz="2400" i="1" dirty="0" smtClean="0">
                        <a:latin typeface="Cambria Math" panose="02040503050406030204" pitchFamily="18" charset="0"/>
                      </a:rPr>
                      <m:t> + </m:t>
                    </m:r>
                    <m:r>
                      <a:rPr lang="en-US" sz="2400" i="1" dirty="0" smtClean="0">
                        <a:latin typeface="Cambria Math" panose="02040503050406030204" pitchFamily="18" charset="0"/>
                      </a:rPr>
                      <m:t>𝑏</m:t>
                    </m:r>
                    <m:r>
                      <a:rPr lang="en-US" sz="2400" i="1" dirty="0" smtClean="0">
                        <a:latin typeface="Cambria Math" panose="02040503050406030204" pitchFamily="18" charset="0"/>
                      </a:rPr>
                      <m:t> </m:t>
                    </m:r>
                  </m:oMath>
                </a14:m>
                <a:r>
                  <a:rPr lang="en-US" sz="2400" dirty="0"/>
                  <a:t>equation. In this example the volume of </a:t>
                </a:r>
                <a:r>
                  <a:rPr lang="en-US" sz="2400" dirty="0" smtClean="0"/>
                  <a:t>the </a:t>
                </a:r>
                <a:r>
                  <a:rPr lang="en-US" sz="2400" dirty="0"/>
                  <a:t>jar acts as the </a:t>
                </a:r>
                <a14:m>
                  <m:oMath xmlns:m="http://schemas.openxmlformats.org/officeDocument/2006/math">
                    <m:r>
                      <a:rPr lang="en-US" sz="2400" i="1" dirty="0" smtClean="0">
                        <a:latin typeface="Cambria Math" panose="02040503050406030204" pitchFamily="18" charset="0"/>
                      </a:rPr>
                      <m:t>𝑥</m:t>
                    </m:r>
                  </m:oMath>
                </a14:m>
                <a:r>
                  <a:rPr lang="en-US" sz="2400" dirty="0"/>
                  <a:t>-value and the number of candy pieces acts as the </a:t>
                </a:r>
                <a14:m>
                  <m:oMath xmlns:m="http://schemas.openxmlformats.org/officeDocument/2006/math">
                    <m:r>
                      <a:rPr lang="en-US" sz="2400" i="1" dirty="0" smtClean="0">
                        <a:latin typeface="Cambria Math" panose="02040503050406030204" pitchFamily="18" charset="0"/>
                      </a:rPr>
                      <m:t>𝑦</m:t>
                    </m:r>
                  </m:oMath>
                </a14:m>
                <a:r>
                  <a:rPr lang="en-US" sz="2400" dirty="0"/>
                  <a:t>-value. </a:t>
                </a:r>
                <a:endParaRPr lang="en-US" sz="2400" dirty="0" smtClean="0"/>
              </a:p>
              <a:p>
                <a:r>
                  <a:rPr lang="en-US" sz="2400" dirty="0" smtClean="0"/>
                  <a:t>First start by putting the values in a table format.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5082" y="715756"/>
                <a:ext cx="6213774" cy="538013"/>
              </a:xfrm>
              <a:blipFill rotWithShape="0">
                <a:blip r:embed="rId2"/>
                <a:stretch>
                  <a:fillRect l="-1374" t="-15730" r="-1079" b="-451685"/>
                </a:stretch>
              </a:blipFill>
            </p:spPr>
            <p:txBody>
              <a:bodyPr/>
              <a:lstStyle/>
              <a:p>
                <a:r>
                  <a:rPr lang="en-US">
                    <a:noFill/>
                  </a:rPr>
                  <a:t> </a:t>
                </a:r>
              </a:p>
            </p:txBody>
          </p:sp>
        </mc:Fallback>
      </mc:AlternateContent>
      <p:grpSp>
        <p:nvGrpSpPr>
          <p:cNvPr id="26" name="Group 25"/>
          <p:cNvGrpSpPr/>
          <p:nvPr/>
        </p:nvGrpSpPr>
        <p:grpSpPr>
          <a:xfrm>
            <a:off x="6799402" y="821722"/>
            <a:ext cx="5392598" cy="5494873"/>
            <a:chOff x="53023" y="1531240"/>
            <a:chExt cx="5392598" cy="5494873"/>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393734" y="1963287"/>
              <a:ext cx="1196834" cy="141744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383597" y="4490373"/>
              <a:ext cx="1308819" cy="1550076"/>
            </a:xfrm>
            <a:prstGeom prst="rect">
              <a:avLst/>
            </a:prstGeom>
          </p:spPr>
        </p:pic>
        <p:sp>
          <p:nvSpPr>
            <p:cNvPr id="15" name="TextBox 14"/>
            <p:cNvSpPr txBox="1"/>
            <p:nvPr/>
          </p:nvSpPr>
          <p:spPr>
            <a:xfrm>
              <a:off x="98196" y="6025193"/>
              <a:ext cx="1778618" cy="984885"/>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rPr>
                <a:t>Jar </a:t>
              </a:r>
              <a:r>
                <a:rPr lang="en-US" sz="2000" b="1" dirty="0" smtClean="0">
                  <a:ln w="0"/>
                  <a:effectLst>
                    <a:outerShdw blurRad="38100" dist="19050" dir="2700000" algn="tl" rotWithShape="0">
                      <a:schemeClr val="dk1">
                        <a:alpha val="40000"/>
                      </a:schemeClr>
                    </a:outerShdw>
                  </a:effectLst>
                </a:rPr>
                <a:t>2: 30 </a:t>
              </a:r>
              <a:r>
                <a:rPr lang="en-US" sz="2000" b="1" dirty="0">
                  <a:ln w="0"/>
                  <a:effectLst>
                    <a:outerShdw blurRad="38100" dist="19050" dir="2700000" algn="tl" rotWithShape="0">
                      <a:schemeClr val="dk1">
                        <a:alpha val="40000"/>
                      </a:schemeClr>
                    </a:outerShdw>
                  </a:effectLst>
                </a:rPr>
                <a:t>in</a:t>
              </a:r>
              <a:r>
                <a:rPr lang="en-US" sz="2000" b="1" baseline="30000" dirty="0">
                  <a:ln w="0"/>
                  <a:effectLst>
                    <a:outerShdw blurRad="38100" dist="19050" dir="2700000" algn="tl" rotWithShape="0">
                      <a:schemeClr val="dk1">
                        <a:alpha val="40000"/>
                      </a:schemeClr>
                    </a:outerShdw>
                  </a:effectLst>
                </a:rPr>
                <a:t>3</a:t>
              </a:r>
              <a:r>
                <a:rPr lang="en-US" sz="2000" b="1" dirty="0">
                  <a:ln w="0"/>
                  <a:effectLst>
                    <a:outerShdw blurRad="38100" dist="19050" dir="2700000" algn="tl" rotWithShape="0">
                      <a:schemeClr val="dk1">
                        <a:alpha val="40000"/>
                      </a:schemeClr>
                    </a:outerShdw>
                  </a:effectLst>
                </a:rPr>
                <a:t> </a:t>
              </a:r>
              <a:endParaRPr lang="en-US" sz="2000" b="1" dirty="0" smtClean="0">
                <a:ln w="0"/>
                <a:effectLst>
                  <a:outerShdw blurRad="38100" dist="19050" dir="2700000" algn="tl" rotWithShape="0">
                    <a:schemeClr val="dk1">
                      <a:alpha val="40000"/>
                    </a:schemeClr>
                  </a:outerShdw>
                </a:effectLst>
              </a:endParaRPr>
            </a:p>
            <a:p>
              <a:pPr algn="ctr"/>
              <a:r>
                <a:rPr lang="en-US" sz="2000" b="1" dirty="0" smtClean="0">
                  <a:ln w="0"/>
                  <a:effectLst>
                    <a:outerShdw blurRad="38100" dist="19050" dir="2700000" algn="tl" rotWithShape="0">
                      <a:schemeClr val="dk1">
                        <a:alpha val="40000"/>
                      </a:schemeClr>
                    </a:outerShdw>
                  </a:effectLst>
                </a:rPr>
                <a:t>40 </a:t>
              </a:r>
              <a:r>
                <a:rPr lang="en-US" sz="2000" b="1" dirty="0">
                  <a:ln w="0"/>
                  <a:effectLst>
                    <a:outerShdw blurRad="38100" dist="19050" dir="2700000" algn="tl" rotWithShape="0">
                      <a:schemeClr val="dk1">
                        <a:alpha val="40000"/>
                      </a:schemeClr>
                    </a:outerShdw>
                  </a:effectLst>
                </a:rPr>
                <a:t>pieces</a:t>
              </a:r>
            </a:p>
            <a:p>
              <a:endParaRPr lang="en-US" dirty="0"/>
            </a:p>
          </p:txBody>
        </p:sp>
        <p:grpSp>
          <p:nvGrpSpPr>
            <p:cNvPr id="24" name="Group 23"/>
            <p:cNvGrpSpPr/>
            <p:nvPr/>
          </p:nvGrpSpPr>
          <p:grpSpPr>
            <a:xfrm>
              <a:off x="1682491" y="1701765"/>
              <a:ext cx="1778618" cy="2664353"/>
              <a:chOff x="2230166" y="1891797"/>
              <a:chExt cx="1778618" cy="2664353"/>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2385529" y="1891797"/>
                <a:ext cx="1467892" cy="1738471"/>
              </a:xfrm>
              <a:prstGeom prst="rect">
                <a:avLst/>
              </a:prstGeom>
            </p:spPr>
          </p:pic>
          <p:sp>
            <p:nvSpPr>
              <p:cNvPr id="16" name="TextBox 15"/>
              <p:cNvSpPr txBox="1"/>
              <p:nvPr/>
            </p:nvSpPr>
            <p:spPr>
              <a:xfrm>
                <a:off x="2230166" y="3571265"/>
                <a:ext cx="1778618" cy="984885"/>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rPr>
                  <a:t>Jar 3</a:t>
                </a:r>
                <a:r>
                  <a:rPr lang="en-US" sz="2000" b="1" dirty="0" smtClean="0">
                    <a:ln w="0"/>
                    <a:effectLst>
                      <a:outerShdw blurRad="38100" dist="19050" dir="2700000" algn="tl" rotWithShape="0">
                        <a:schemeClr val="dk1">
                          <a:alpha val="40000"/>
                        </a:schemeClr>
                      </a:outerShdw>
                    </a:effectLst>
                  </a:rPr>
                  <a:t>: 45 </a:t>
                </a:r>
                <a:r>
                  <a:rPr lang="en-US" sz="2000" b="1" dirty="0">
                    <a:ln w="0"/>
                    <a:effectLst>
                      <a:outerShdw blurRad="38100" dist="19050" dir="2700000" algn="tl" rotWithShape="0">
                        <a:schemeClr val="dk1">
                          <a:alpha val="40000"/>
                        </a:schemeClr>
                      </a:outerShdw>
                    </a:effectLst>
                  </a:rPr>
                  <a:t>in</a:t>
                </a:r>
                <a:r>
                  <a:rPr lang="en-US" sz="2000" b="1" baseline="30000" dirty="0">
                    <a:ln w="0"/>
                    <a:effectLst>
                      <a:outerShdw blurRad="38100" dist="19050" dir="2700000" algn="tl" rotWithShape="0">
                        <a:schemeClr val="dk1">
                          <a:alpha val="40000"/>
                        </a:schemeClr>
                      </a:outerShdw>
                    </a:effectLst>
                  </a:rPr>
                  <a:t>3</a:t>
                </a:r>
                <a:r>
                  <a:rPr lang="en-US" sz="2000" b="1" dirty="0">
                    <a:ln w="0"/>
                    <a:effectLst>
                      <a:outerShdw blurRad="38100" dist="19050" dir="2700000" algn="tl" rotWithShape="0">
                        <a:schemeClr val="dk1">
                          <a:alpha val="40000"/>
                        </a:schemeClr>
                      </a:outerShdw>
                    </a:effectLst>
                  </a:rPr>
                  <a:t> </a:t>
                </a:r>
                <a:endParaRPr lang="en-US" sz="2000" b="1" dirty="0" smtClean="0">
                  <a:ln w="0"/>
                  <a:effectLst>
                    <a:outerShdw blurRad="38100" dist="19050" dir="2700000" algn="tl" rotWithShape="0">
                      <a:schemeClr val="dk1">
                        <a:alpha val="40000"/>
                      </a:schemeClr>
                    </a:outerShdw>
                  </a:effectLst>
                </a:endParaRPr>
              </a:p>
              <a:p>
                <a:pPr algn="ctr"/>
                <a:r>
                  <a:rPr lang="en-US" sz="2000" b="1" dirty="0" smtClean="0">
                    <a:ln w="0"/>
                    <a:effectLst>
                      <a:outerShdw blurRad="38100" dist="19050" dir="2700000" algn="tl" rotWithShape="0">
                        <a:schemeClr val="dk1">
                          <a:alpha val="40000"/>
                        </a:schemeClr>
                      </a:outerShdw>
                    </a:effectLst>
                  </a:rPr>
                  <a:t>60 </a:t>
                </a:r>
                <a:r>
                  <a:rPr lang="en-US" sz="2000" b="1" dirty="0">
                    <a:ln w="0"/>
                    <a:effectLst>
                      <a:outerShdw blurRad="38100" dist="19050" dir="2700000" algn="tl" rotWithShape="0">
                        <a:schemeClr val="dk1">
                          <a:alpha val="40000"/>
                        </a:schemeClr>
                      </a:outerShdw>
                    </a:effectLst>
                  </a:rPr>
                  <a:t>pieces</a:t>
                </a:r>
              </a:p>
              <a:p>
                <a:endParaRPr lang="en-US" dirty="0"/>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1766308" y="4039064"/>
              <a:ext cx="1746148" cy="2068018"/>
            </a:xfrm>
            <a:prstGeom prst="rect">
              <a:avLst/>
            </a:prstGeom>
          </p:spPr>
        </p:pic>
        <p:sp>
          <p:nvSpPr>
            <p:cNvPr id="17" name="TextBox 16"/>
            <p:cNvSpPr txBox="1"/>
            <p:nvPr/>
          </p:nvSpPr>
          <p:spPr>
            <a:xfrm>
              <a:off x="1666743" y="6041228"/>
              <a:ext cx="1778618" cy="984885"/>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rPr>
                <a:t>Jar 4</a:t>
              </a:r>
              <a:r>
                <a:rPr lang="en-US" sz="2000" b="1" dirty="0" smtClean="0">
                  <a:ln w="0"/>
                  <a:effectLst>
                    <a:outerShdw blurRad="38100" dist="19050" dir="2700000" algn="tl" rotWithShape="0">
                      <a:schemeClr val="dk1">
                        <a:alpha val="40000"/>
                      </a:schemeClr>
                    </a:outerShdw>
                  </a:effectLst>
                </a:rPr>
                <a:t>: 60 </a:t>
              </a:r>
              <a:r>
                <a:rPr lang="en-US" sz="2000" b="1" dirty="0">
                  <a:ln w="0"/>
                  <a:effectLst>
                    <a:outerShdw blurRad="38100" dist="19050" dir="2700000" algn="tl" rotWithShape="0">
                      <a:schemeClr val="dk1">
                        <a:alpha val="40000"/>
                      </a:schemeClr>
                    </a:outerShdw>
                  </a:effectLst>
                </a:rPr>
                <a:t>in</a:t>
              </a:r>
              <a:r>
                <a:rPr lang="en-US" sz="2000" b="1" baseline="30000" dirty="0">
                  <a:ln w="0"/>
                  <a:effectLst>
                    <a:outerShdw blurRad="38100" dist="19050" dir="2700000" algn="tl" rotWithShape="0">
                      <a:schemeClr val="dk1">
                        <a:alpha val="40000"/>
                      </a:schemeClr>
                    </a:outerShdw>
                  </a:effectLst>
                </a:rPr>
                <a:t>3</a:t>
              </a:r>
              <a:r>
                <a:rPr lang="en-US" sz="2000" b="1" dirty="0">
                  <a:ln w="0"/>
                  <a:effectLst>
                    <a:outerShdw blurRad="38100" dist="19050" dir="2700000" algn="tl" rotWithShape="0">
                      <a:schemeClr val="dk1">
                        <a:alpha val="40000"/>
                      </a:schemeClr>
                    </a:outerShdw>
                  </a:effectLst>
                </a:rPr>
                <a:t> </a:t>
              </a:r>
              <a:endParaRPr lang="en-US" sz="2000" b="1" dirty="0" smtClean="0">
                <a:ln w="0"/>
                <a:effectLst>
                  <a:outerShdw blurRad="38100" dist="19050" dir="2700000" algn="tl" rotWithShape="0">
                    <a:schemeClr val="dk1">
                      <a:alpha val="40000"/>
                    </a:schemeClr>
                  </a:outerShdw>
                </a:effectLst>
              </a:endParaRPr>
            </a:p>
            <a:p>
              <a:pPr algn="ctr"/>
              <a:r>
                <a:rPr lang="en-US" sz="2000" b="1" dirty="0" smtClean="0">
                  <a:ln w="0"/>
                  <a:effectLst>
                    <a:outerShdw blurRad="38100" dist="19050" dir="2700000" algn="tl" rotWithShape="0">
                      <a:schemeClr val="dk1">
                        <a:alpha val="40000"/>
                      </a:schemeClr>
                    </a:outerShdw>
                  </a:effectLst>
                </a:rPr>
                <a:t>80 </a:t>
              </a:r>
              <a:r>
                <a:rPr lang="en-US" sz="2000" b="1" dirty="0">
                  <a:ln w="0"/>
                  <a:effectLst>
                    <a:outerShdw blurRad="38100" dist="19050" dir="2700000" algn="tl" rotWithShape="0">
                      <a:schemeClr val="dk1">
                        <a:alpha val="40000"/>
                      </a:schemeClr>
                    </a:outerShdw>
                  </a:effectLst>
                </a:rPr>
                <a:t>pieces</a:t>
              </a:r>
            </a:p>
            <a:p>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3667003" y="1531240"/>
              <a:ext cx="1671056" cy="1979084"/>
            </a:xfrm>
            <a:prstGeom prst="rect">
              <a:avLst/>
            </a:prstGeom>
          </p:spPr>
        </p:pic>
        <p:sp>
          <p:nvSpPr>
            <p:cNvPr id="18" name="TextBox 17"/>
            <p:cNvSpPr txBox="1"/>
            <p:nvPr/>
          </p:nvSpPr>
          <p:spPr>
            <a:xfrm>
              <a:off x="3613222" y="3432172"/>
              <a:ext cx="1778618" cy="984885"/>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rPr>
                <a:t>Jar </a:t>
              </a:r>
              <a:r>
                <a:rPr lang="en-US" sz="2000" b="1" dirty="0" smtClean="0">
                  <a:ln w="0"/>
                  <a:effectLst>
                    <a:outerShdw blurRad="38100" dist="19050" dir="2700000" algn="tl" rotWithShape="0">
                      <a:schemeClr val="dk1">
                        <a:alpha val="40000"/>
                      </a:schemeClr>
                    </a:outerShdw>
                  </a:effectLst>
                </a:rPr>
                <a:t>5: 75 </a:t>
              </a:r>
              <a:r>
                <a:rPr lang="en-US" sz="2000" b="1" dirty="0">
                  <a:ln w="0"/>
                  <a:effectLst>
                    <a:outerShdw blurRad="38100" dist="19050" dir="2700000" algn="tl" rotWithShape="0">
                      <a:schemeClr val="dk1">
                        <a:alpha val="40000"/>
                      </a:schemeClr>
                    </a:outerShdw>
                  </a:effectLst>
                </a:rPr>
                <a:t>in</a:t>
              </a:r>
              <a:r>
                <a:rPr lang="en-US" sz="2000" b="1" baseline="30000" dirty="0">
                  <a:ln w="0"/>
                  <a:effectLst>
                    <a:outerShdw blurRad="38100" dist="19050" dir="2700000" algn="tl" rotWithShape="0">
                      <a:schemeClr val="dk1">
                        <a:alpha val="40000"/>
                      </a:schemeClr>
                    </a:outerShdw>
                  </a:effectLst>
                </a:rPr>
                <a:t>3</a:t>
              </a:r>
              <a:r>
                <a:rPr lang="en-US" sz="2000" b="1" dirty="0">
                  <a:ln w="0"/>
                  <a:effectLst>
                    <a:outerShdw blurRad="38100" dist="19050" dir="2700000" algn="tl" rotWithShape="0">
                      <a:schemeClr val="dk1">
                        <a:alpha val="40000"/>
                      </a:schemeClr>
                    </a:outerShdw>
                  </a:effectLst>
                </a:rPr>
                <a:t> </a:t>
              </a:r>
              <a:endParaRPr lang="en-US" sz="2000" b="1" dirty="0" smtClean="0">
                <a:ln w="0"/>
                <a:effectLst>
                  <a:outerShdw blurRad="38100" dist="19050" dir="2700000" algn="tl" rotWithShape="0">
                    <a:schemeClr val="dk1">
                      <a:alpha val="40000"/>
                    </a:schemeClr>
                  </a:outerShdw>
                </a:effectLst>
              </a:endParaRPr>
            </a:p>
            <a:p>
              <a:pPr algn="ctr"/>
              <a:r>
                <a:rPr lang="en-US" sz="2000" b="1" dirty="0" smtClean="0">
                  <a:ln w="0"/>
                  <a:effectLst>
                    <a:outerShdw blurRad="38100" dist="19050" dir="2700000" algn="tl" rotWithShape="0">
                      <a:schemeClr val="dk1">
                        <a:alpha val="40000"/>
                      </a:schemeClr>
                    </a:outerShdw>
                  </a:effectLst>
                </a:rPr>
                <a:t>100 </a:t>
              </a:r>
              <a:r>
                <a:rPr lang="en-US" sz="2000" b="1" dirty="0">
                  <a:ln w="0"/>
                  <a:effectLst>
                    <a:outerShdw blurRad="38100" dist="19050" dir="2700000" algn="tl" rotWithShape="0">
                      <a:schemeClr val="dk1">
                        <a:alpha val="40000"/>
                      </a:schemeClr>
                    </a:outerShdw>
                  </a:effectLst>
                </a:rPr>
                <a:t>pieces</a:t>
              </a:r>
            </a:p>
            <a:p>
              <a:endParaRPr lang="en-US" dirty="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3785558" y="4342962"/>
              <a:ext cx="1433945" cy="1698266"/>
            </a:xfrm>
            <a:prstGeom prst="rect">
              <a:avLst/>
            </a:prstGeom>
          </p:spPr>
        </p:pic>
        <p:sp>
          <p:nvSpPr>
            <p:cNvPr id="20" name="TextBox 19"/>
            <p:cNvSpPr txBox="1"/>
            <p:nvPr/>
          </p:nvSpPr>
          <p:spPr>
            <a:xfrm>
              <a:off x="3360528" y="6025193"/>
              <a:ext cx="2085093" cy="984885"/>
            </a:xfrm>
            <a:prstGeom prst="rect">
              <a:avLst/>
            </a:prstGeom>
            <a:noFill/>
          </p:spPr>
          <p:txBody>
            <a:bodyPr wrap="square" rtlCol="0">
              <a:spAutoFit/>
            </a:bodyPr>
            <a:lstStyle/>
            <a:p>
              <a:pPr algn="ctr"/>
              <a:r>
                <a:rPr lang="en-US" sz="2000" b="1" dirty="0" smtClean="0">
                  <a:ln w="0"/>
                  <a:effectLst>
                    <a:outerShdw blurRad="38100" dist="19050" dir="2700000" algn="tl" rotWithShape="0">
                      <a:schemeClr val="dk1">
                        <a:alpha val="40000"/>
                      </a:schemeClr>
                    </a:outerShdw>
                  </a:effectLst>
                </a:rPr>
                <a:t>Prize Jar: 56 ¼ in</a:t>
              </a:r>
              <a:r>
                <a:rPr lang="en-US" sz="2000" b="1" baseline="30000" dirty="0" smtClean="0">
                  <a:ln w="0"/>
                  <a:effectLst>
                    <a:outerShdw blurRad="38100" dist="19050" dir="2700000" algn="tl" rotWithShape="0">
                      <a:schemeClr val="dk1">
                        <a:alpha val="40000"/>
                      </a:schemeClr>
                    </a:outerShdw>
                  </a:effectLst>
                </a:rPr>
                <a:t>3</a:t>
              </a:r>
            </a:p>
            <a:p>
              <a:pPr algn="ctr"/>
              <a:r>
                <a:rPr lang="en-US" sz="2000" b="1" dirty="0" smtClean="0">
                  <a:ln w="0"/>
                  <a:effectLst>
                    <a:outerShdw blurRad="38100" dist="19050" dir="2700000" algn="tl" rotWithShape="0">
                      <a:schemeClr val="dk1">
                        <a:alpha val="40000"/>
                      </a:schemeClr>
                    </a:outerShdw>
                  </a:effectLst>
                </a:rPr>
                <a:t>? pieces</a:t>
              </a:r>
              <a:endParaRPr lang="en-US" sz="2000" b="1" dirty="0">
                <a:ln w="0"/>
                <a:effectLst>
                  <a:outerShdw blurRad="38100" dist="19050" dir="2700000" algn="tl" rotWithShape="0">
                    <a:schemeClr val="dk1">
                      <a:alpha val="40000"/>
                    </a:schemeClr>
                  </a:outerShdw>
                </a:effectLst>
              </a:endParaRPr>
            </a:p>
            <a:p>
              <a:endParaRPr lang="en-US" dirty="0"/>
            </a:p>
          </p:txBody>
        </p:sp>
        <p:sp>
          <p:nvSpPr>
            <p:cNvPr id="23" name="TextBox 22"/>
            <p:cNvSpPr txBox="1"/>
            <p:nvPr/>
          </p:nvSpPr>
          <p:spPr>
            <a:xfrm>
              <a:off x="53023" y="3358077"/>
              <a:ext cx="1778618" cy="984885"/>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rPr>
                <a:t>Jar 1: 15 in</a:t>
              </a:r>
              <a:r>
                <a:rPr lang="en-US" sz="2000" b="1" baseline="30000" dirty="0">
                  <a:ln w="0"/>
                  <a:effectLst>
                    <a:outerShdw blurRad="38100" dist="19050" dir="2700000" algn="tl" rotWithShape="0">
                      <a:schemeClr val="dk1">
                        <a:alpha val="40000"/>
                      </a:schemeClr>
                    </a:outerShdw>
                  </a:effectLst>
                </a:rPr>
                <a:t>3</a:t>
              </a:r>
              <a:r>
                <a:rPr lang="en-US" sz="2000" b="1" dirty="0">
                  <a:ln w="0"/>
                  <a:effectLst>
                    <a:outerShdw blurRad="38100" dist="19050" dir="2700000" algn="tl" rotWithShape="0">
                      <a:schemeClr val="dk1">
                        <a:alpha val="40000"/>
                      </a:schemeClr>
                    </a:outerShdw>
                  </a:effectLst>
                </a:rPr>
                <a:t> </a:t>
              </a:r>
              <a:endParaRPr lang="en-US" sz="2000" b="1" dirty="0" smtClean="0">
                <a:ln w="0"/>
                <a:effectLst>
                  <a:outerShdw blurRad="38100" dist="19050" dir="2700000" algn="tl" rotWithShape="0">
                    <a:schemeClr val="dk1">
                      <a:alpha val="40000"/>
                    </a:schemeClr>
                  </a:outerShdw>
                </a:effectLst>
              </a:endParaRPr>
            </a:p>
            <a:p>
              <a:pPr algn="ctr"/>
              <a:r>
                <a:rPr lang="en-US" sz="2000" b="1" dirty="0" smtClean="0">
                  <a:ln w="0"/>
                  <a:effectLst>
                    <a:outerShdw blurRad="38100" dist="19050" dir="2700000" algn="tl" rotWithShape="0">
                      <a:schemeClr val="dk1">
                        <a:alpha val="40000"/>
                      </a:schemeClr>
                    </a:outerShdw>
                  </a:effectLst>
                </a:rPr>
                <a:t>20 </a:t>
              </a:r>
              <a:r>
                <a:rPr lang="en-US" sz="2000" b="1" dirty="0">
                  <a:ln w="0"/>
                  <a:effectLst>
                    <a:outerShdw blurRad="38100" dist="19050" dir="2700000" algn="tl" rotWithShape="0">
                      <a:schemeClr val="dk1">
                        <a:alpha val="40000"/>
                      </a:schemeClr>
                    </a:outerShdw>
                  </a:effectLst>
                </a:rPr>
                <a:t>pieces</a:t>
              </a:r>
            </a:p>
            <a:p>
              <a:endParaRPr lang="en-US" dirty="0"/>
            </a:p>
          </p:txBody>
        </p:sp>
      </p:grpSp>
      <p:graphicFrame>
        <p:nvGraphicFramePr>
          <p:cNvPr id="25" name="Table 24"/>
          <p:cNvGraphicFramePr>
            <a:graphicFrameLocks noGrp="1"/>
          </p:cNvGraphicFramePr>
          <p:nvPr>
            <p:extLst>
              <p:ext uri="{D42A27DB-BD31-4B8C-83A1-F6EECF244321}">
                <p14:modId xmlns:p14="http://schemas.microsoft.com/office/powerpoint/2010/main" val="3551235795"/>
              </p:ext>
            </p:extLst>
          </p:nvPr>
        </p:nvGraphicFramePr>
        <p:xfrm>
          <a:off x="259933" y="3639375"/>
          <a:ext cx="6431314" cy="2917960"/>
        </p:xfrm>
        <a:graphic>
          <a:graphicData uri="http://schemas.openxmlformats.org/drawingml/2006/table">
            <a:tbl>
              <a:tblPr firstRow="1" firstCol="1" bandRow="1">
                <a:tableStyleId>{5C22544A-7EE6-4342-B048-85BDC9FD1C3A}</a:tableStyleId>
              </a:tblPr>
              <a:tblGrid>
                <a:gridCol w="2033258"/>
                <a:gridCol w="2216224"/>
                <a:gridCol w="2181832"/>
              </a:tblGrid>
              <a:tr h="901612">
                <a:tc>
                  <a:txBody>
                    <a:bodyPr/>
                    <a:lstStyle/>
                    <a:p>
                      <a:pPr marL="0" marR="0">
                        <a:lnSpc>
                          <a:spcPct val="107000"/>
                        </a:lnSpc>
                        <a:spcBef>
                          <a:spcPts val="0"/>
                        </a:spcBef>
                        <a:spcAft>
                          <a:spcPts val="0"/>
                        </a:spcAft>
                      </a:pPr>
                      <a:r>
                        <a:rPr lang="en-US" sz="2400" dirty="0">
                          <a:effectLst/>
                        </a:rPr>
                        <a:t>Jar Number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dirty="0">
                          <a:effectLst/>
                        </a:rPr>
                        <a:t>Volume (in3) (x)</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dirty="0">
                          <a:effectLst/>
                        </a:rPr>
                        <a:t># of Candy Pieces (y)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20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30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40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45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60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60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80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75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100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Prize</a:t>
                      </a:r>
                      <a:r>
                        <a:rPr lang="en-US" sz="2000" baseline="0" dirty="0" smtClean="0">
                          <a:effectLst/>
                          <a:latin typeface="Calibri" panose="020F0502020204030204" pitchFamily="34" charset="0"/>
                          <a:ea typeface="Calibri" panose="020F0502020204030204" pitchFamily="34" charset="0"/>
                          <a:cs typeface="Arial" panose="020B0604020202020204" pitchFamily="34" charset="0"/>
                        </a:rPr>
                        <a:t> Jar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56 ¼</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812063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What are nitrates?</a:t>
            </a:r>
            <a:endParaRPr lang="en-US" b="1" u="sng" dirty="0"/>
          </a:p>
        </p:txBody>
      </p:sp>
      <p:sp>
        <p:nvSpPr>
          <p:cNvPr id="3" name="Content Placeholder 2"/>
          <p:cNvSpPr>
            <a:spLocks noGrp="1"/>
          </p:cNvSpPr>
          <p:nvPr>
            <p:ph idx="1"/>
          </p:nvPr>
        </p:nvSpPr>
        <p:spPr>
          <a:xfrm>
            <a:off x="584200" y="1571625"/>
            <a:ext cx="5877560" cy="4351338"/>
          </a:xfrm>
        </p:spPr>
        <p:txBody>
          <a:bodyPr>
            <a:normAutofit fontScale="92500" lnSpcReduction="10000"/>
          </a:bodyPr>
          <a:lstStyle/>
          <a:p>
            <a:r>
              <a:rPr lang="en-US" dirty="0" smtClean="0"/>
              <a:t>Some common compounds that contain nitrogen are:</a:t>
            </a:r>
          </a:p>
          <a:p>
            <a:pPr lvl="1"/>
            <a:r>
              <a:rPr lang="en-US" dirty="0" smtClean="0"/>
              <a:t>N</a:t>
            </a:r>
            <a:r>
              <a:rPr lang="en-US" baseline="-25000" dirty="0" smtClean="0"/>
              <a:t>2</a:t>
            </a:r>
            <a:r>
              <a:rPr lang="en-US" dirty="0"/>
              <a:t>:</a:t>
            </a:r>
            <a:r>
              <a:rPr lang="en-US" dirty="0" smtClean="0"/>
              <a:t> Nitrogen gas, makes up 78% of the atmosphere</a:t>
            </a:r>
          </a:p>
          <a:p>
            <a:pPr lvl="1"/>
            <a:r>
              <a:rPr lang="en-US" dirty="0" smtClean="0"/>
              <a:t>CN-: Cyanide, a compound poisonous to living organisms</a:t>
            </a:r>
          </a:p>
          <a:p>
            <a:pPr lvl="1"/>
            <a:r>
              <a:rPr lang="en-US" dirty="0" smtClean="0"/>
              <a:t>NH</a:t>
            </a:r>
            <a:r>
              <a:rPr lang="en-US" baseline="-25000" dirty="0" smtClean="0"/>
              <a:t>3</a:t>
            </a:r>
            <a:r>
              <a:rPr lang="en-US" dirty="0" smtClean="0"/>
              <a:t>: Ammonia, used in many cleaning products</a:t>
            </a:r>
          </a:p>
          <a:p>
            <a:pPr lvl="1"/>
            <a:r>
              <a:rPr lang="en-US" dirty="0" smtClean="0"/>
              <a:t>NH</a:t>
            </a:r>
            <a:r>
              <a:rPr lang="en-US" baseline="-25000" dirty="0" smtClean="0"/>
              <a:t>4</a:t>
            </a:r>
            <a:r>
              <a:rPr lang="en-US" dirty="0" smtClean="0"/>
              <a:t>+: Ammonium, component of decomposition, plant nutrient in a different form</a:t>
            </a:r>
          </a:p>
          <a:p>
            <a:pPr lvl="1"/>
            <a:r>
              <a:rPr lang="en-US" dirty="0" smtClean="0"/>
              <a:t>NO</a:t>
            </a:r>
            <a:r>
              <a:rPr lang="en-US" baseline="-25000" dirty="0" smtClean="0"/>
              <a:t>2</a:t>
            </a:r>
            <a:r>
              <a:rPr lang="en-US" dirty="0" smtClean="0"/>
              <a:t>-: Nitrite, part of decomposition</a:t>
            </a:r>
          </a:p>
          <a:p>
            <a:pPr lvl="1"/>
            <a:r>
              <a:rPr lang="en-US" dirty="0" smtClean="0"/>
              <a:t>NO</a:t>
            </a:r>
            <a:r>
              <a:rPr lang="en-US" baseline="-25000" dirty="0" smtClean="0"/>
              <a:t>3</a:t>
            </a:r>
            <a:r>
              <a:rPr lang="en-US" dirty="0" smtClean="0"/>
              <a:t>-: Nitrate, part of decomposition, important nutrient for plants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36080" y="1754505"/>
            <a:ext cx="4947920" cy="3815380"/>
          </a:xfrm>
          <a:prstGeom prst="rect">
            <a:avLst/>
          </a:prstGeom>
        </p:spPr>
      </p:pic>
    </p:spTree>
    <p:extLst>
      <p:ext uri="{BB962C8B-B14F-4D97-AF65-F5344CB8AC3E}">
        <p14:creationId xmlns:p14="http://schemas.microsoft.com/office/powerpoint/2010/main" val="2199744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08" y="-217149"/>
            <a:ext cx="7272068" cy="1325563"/>
          </a:xfrm>
        </p:spPr>
        <p:txBody>
          <a:bodyPr/>
          <a:lstStyle/>
          <a:p>
            <a:pPr algn="ctr"/>
            <a:r>
              <a:rPr lang="en-US" b="1" u="sng" dirty="0" smtClean="0"/>
              <a:t>Pieces of Candy in a Jar Example</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1770" y="1353405"/>
                <a:ext cx="10515600" cy="538013"/>
              </a:xfrm>
            </p:spPr>
            <p:txBody>
              <a:bodyPr/>
              <a:lstStyle/>
              <a:p>
                <a:pPr marL="0" indent="0">
                  <a:buNone/>
                </a:pPr>
                <a:r>
                  <a:rPr lang="en-US" dirty="0" smtClean="0"/>
                  <a:t>2.  Plot the five known </a:t>
                </a:r>
                <a14:m>
                  <m:oMath xmlns:m="http://schemas.openxmlformats.org/officeDocument/2006/math">
                    <m:r>
                      <a:rPr lang="en-US" i="1" dirty="0" smtClean="0">
                        <a:latin typeface="Cambria Math" panose="02040503050406030204" pitchFamily="18" charset="0"/>
                      </a:rPr>
                      <m:t>𝑥</m:t>
                    </m:r>
                  </m:oMath>
                </a14:m>
                <a:r>
                  <a:rPr lang="en-US" dirty="0" smtClean="0"/>
                  <a:t> and </a:t>
                </a:r>
                <a14:m>
                  <m:oMath xmlns:m="http://schemas.openxmlformats.org/officeDocument/2006/math">
                    <m:r>
                      <a:rPr lang="en-US" i="1" dirty="0" smtClean="0">
                        <a:latin typeface="Cambria Math" panose="02040503050406030204" pitchFamily="18" charset="0"/>
                      </a:rPr>
                      <m:t>𝑦</m:t>
                    </m:r>
                  </m:oMath>
                </a14:m>
                <a:r>
                  <a:rPr lang="en-US" dirty="0" smtClean="0"/>
                  <a:t>-values on a graph.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1770" y="1353405"/>
                <a:ext cx="10515600" cy="538013"/>
              </a:xfrm>
              <a:blipFill rotWithShape="0">
                <a:blip r:embed="rId2"/>
                <a:stretch>
                  <a:fillRect l="-1159" t="-18182" b="-21591"/>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1364407248"/>
              </p:ext>
            </p:extLst>
          </p:nvPr>
        </p:nvGraphicFramePr>
        <p:xfrm>
          <a:off x="5900765" y="2381400"/>
          <a:ext cx="6165011" cy="3592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71263739"/>
              </p:ext>
            </p:extLst>
          </p:nvPr>
        </p:nvGraphicFramePr>
        <p:xfrm>
          <a:off x="317443" y="2843541"/>
          <a:ext cx="5442127" cy="2668620"/>
        </p:xfrm>
        <a:graphic>
          <a:graphicData uri="http://schemas.openxmlformats.org/drawingml/2006/table">
            <a:tbl>
              <a:tblPr firstRow="1" firstCol="1" bandRow="1">
                <a:tableStyleId>{5C22544A-7EE6-4342-B048-85BDC9FD1C3A}</a:tableStyleId>
              </a:tblPr>
              <a:tblGrid>
                <a:gridCol w="1720527"/>
                <a:gridCol w="1875351"/>
                <a:gridCol w="1846249"/>
              </a:tblGrid>
              <a:tr h="639326">
                <a:tc>
                  <a:txBody>
                    <a:bodyPr/>
                    <a:lstStyle/>
                    <a:p>
                      <a:pPr marL="0" marR="0">
                        <a:lnSpc>
                          <a:spcPct val="107000"/>
                        </a:lnSpc>
                        <a:spcBef>
                          <a:spcPts val="0"/>
                        </a:spcBef>
                        <a:spcAft>
                          <a:spcPts val="0"/>
                        </a:spcAft>
                      </a:pPr>
                      <a:r>
                        <a:rPr lang="en-US" sz="2000" dirty="0">
                          <a:effectLst/>
                        </a:rPr>
                        <a:t>Jar Number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Volume (in3) (x)</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 of Candy Pieces (y)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20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30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a:effectLst/>
                        </a:rPr>
                        <a:t>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45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60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75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100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058">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Arial" panose="020B0604020202020204" pitchFamily="34" charset="0"/>
                        </a:rPr>
                        <a:t>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Arial" panose="020B0604020202020204" pitchFamily="34" charset="0"/>
                        </a:rPr>
                        <a:t>56 ¼</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32191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058" y="140838"/>
            <a:ext cx="7287883" cy="1325563"/>
          </a:xfrm>
        </p:spPr>
        <p:txBody>
          <a:bodyPr/>
          <a:lstStyle/>
          <a:p>
            <a:pPr algn="ctr"/>
            <a:r>
              <a:rPr lang="en-US" b="1" u="sng" dirty="0" smtClean="0"/>
              <a:t>Pieces of Candy in a Jar Example</a:t>
            </a:r>
            <a:endParaRPr lang="en-US" b="1" u="sng" dirty="0"/>
          </a:p>
        </p:txBody>
      </p:sp>
      <p:sp>
        <p:nvSpPr>
          <p:cNvPr id="3" name="Content Placeholder 2"/>
          <p:cNvSpPr>
            <a:spLocks noGrp="1"/>
          </p:cNvSpPr>
          <p:nvPr>
            <p:ph idx="1"/>
          </p:nvPr>
        </p:nvSpPr>
        <p:spPr>
          <a:xfrm>
            <a:off x="898585" y="1466401"/>
            <a:ext cx="10919604" cy="969333"/>
          </a:xfrm>
        </p:spPr>
        <p:txBody>
          <a:bodyPr>
            <a:normAutofit/>
          </a:bodyPr>
          <a:lstStyle/>
          <a:p>
            <a:pPr marL="0" indent="0">
              <a:buNone/>
            </a:pPr>
            <a:r>
              <a:rPr lang="en-US" dirty="0" smtClean="0"/>
              <a:t>3.  </a:t>
            </a:r>
            <a:r>
              <a:rPr lang="en-US" dirty="0"/>
              <a:t>D</a:t>
            </a:r>
            <a:r>
              <a:rPr lang="en-US" dirty="0" smtClean="0"/>
              <a:t>raw a line that best fits through the plotted points on your graph.</a:t>
            </a:r>
            <a:endParaRPr lang="en-US" dirty="0"/>
          </a:p>
        </p:txBody>
      </p:sp>
      <p:graphicFrame>
        <p:nvGraphicFramePr>
          <p:cNvPr id="4" name="Chart 3"/>
          <p:cNvGraphicFramePr/>
          <p:nvPr>
            <p:extLst>
              <p:ext uri="{D42A27DB-BD31-4B8C-83A1-F6EECF244321}">
                <p14:modId xmlns:p14="http://schemas.microsoft.com/office/powerpoint/2010/main" val="4174072315"/>
              </p:ext>
            </p:extLst>
          </p:nvPr>
        </p:nvGraphicFramePr>
        <p:xfrm>
          <a:off x="3105510" y="2061713"/>
          <a:ext cx="6503598" cy="4294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642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49"/>
            <a:ext cx="10515600" cy="1325563"/>
          </a:xfrm>
        </p:spPr>
        <p:txBody>
          <a:bodyPr/>
          <a:lstStyle/>
          <a:p>
            <a:pPr algn="ctr"/>
            <a:r>
              <a:rPr lang="en-US" b="1" u="sng" dirty="0" smtClean="0"/>
              <a:t>Pieces of Candy in a Jar Example</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60959"/>
                <a:ext cx="10515600" cy="2168405"/>
              </a:xfrm>
            </p:spPr>
            <p:txBody>
              <a:bodyPr/>
              <a:lstStyle/>
              <a:p>
                <a:pPr marL="0" indent="0">
                  <a:buNone/>
                </a:pPr>
                <a:r>
                  <a:rPr lang="en-US" dirty="0" smtClean="0"/>
                  <a:t>4.  Now that the values are plotted we can calculate the equation of the line using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𝑚𝑥</m:t>
                    </m:r>
                    <m:r>
                      <a:rPr lang="en-US" i="1" dirty="0" smtClean="0">
                        <a:latin typeface="Cambria Math" panose="02040503050406030204" pitchFamily="18" charset="0"/>
                      </a:rPr>
                      <m:t> + </m:t>
                    </m:r>
                    <m:r>
                      <a:rPr lang="en-US" i="1" dirty="0" smtClean="0">
                        <a:latin typeface="Cambria Math" panose="02040503050406030204" pitchFamily="18" charset="0"/>
                      </a:rPr>
                      <m:t>𝑏</m:t>
                    </m:r>
                  </m:oMath>
                </a14:m>
                <a:r>
                  <a:rPr lang="en-US" dirty="0" smtClean="0"/>
                  <a:t>.</a:t>
                </a:r>
              </a:p>
              <a:p>
                <a:pPr lvl="1"/>
                <a:r>
                  <a:rPr lang="en-US" dirty="0"/>
                  <a:t>A</a:t>
                </a:r>
                <a:r>
                  <a:rPr lang="en-US" dirty="0" smtClean="0"/>
                  <a:t>. Determine the slope of the line</a:t>
                </a:r>
              </a:p>
              <a:p>
                <a:pPr lvl="2"/>
                <a:r>
                  <a:rPr lang="en-US" dirty="0" smtClean="0"/>
                  <a:t>Reminder: The equation to calculate slope is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𝑦</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baseline="-25000"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b="0" i="1" smtClean="0">
                            <a:latin typeface="Cambria Math" panose="02040503050406030204" pitchFamily="18" charset="0"/>
                          </a:rPr>
                          <m:t>)</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60959"/>
                <a:ext cx="10515600" cy="2168405"/>
              </a:xfrm>
              <a:blipFill rotWithShape="0">
                <a:blip r:embed="rId2"/>
                <a:stretch>
                  <a:fillRect l="-1217" t="-4494"/>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3782598824"/>
              </p:ext>
            </p:extLst>
          </p:nvPr>
        </p:nvGraphicFramePr>
        <p:xfrm>
          <a:off x="2989232" y="2950235"/>
          <a:ext cx="6213535" cy="3907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715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49"/>
            <a:ext cx="10515600" cy="1325563"/>
          </a:xfrm>
        </p:spPr>
        <p:txBody>
          <a:bodyPr/>
          <a:lstStyle/>
          <a:p>
            <a:pPr algn="ctr"/>
            <a:r>
              <a:rPr lang="en-US" b="1" u="sng" dirty="0" smtClean="0"/>
              <a:t>Pieces of Candy in a Jar Example</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60959"/>
                <a:ext cx="10515600" cy="2168405"/>
              </a:xfrm>
            </p:spPr>
            <p:txBody>
              <a:bodyPr/>
              <a:lstStyle/>
              <a:p>
                <a:r>
                  <a:rPr lang="en-US" dirty="0" smtClean="0"/>
                  <a:t>If you calculated the slope correctly, you should get a value of 4/3 or 1.3 for </a:t>
                </a:r>
                <a14:m>
                  <m:oMath xmlns:m="http://schemas.openxmlformats.org/officeDocument/2006/math">
                    <m:r>
                      <a:rPr lang="en-US" i="1" dirty="0" smtClean="0">
                        <a:latin typeface="Cambria Math" panose="02040503050406030204" pitchFamily="18" charset="0"/>
                      </a:rPr>
                      <m:t>𝑚</m:t>
                    </m:r>
                  </m:oMath>
                </a14:m>
                <a:r>
                  <a:rPr lang="en-US" dirty="0" smtClean="0"/>
                  <a:t>.</a:t>
                </a:r>
              </a:p>
              <a:p>
                <a:pPr lvl="1"/>
                <a:r>
                  <a:rPr lang="en-US" dirty="0" smtClean="0"/>
                  <a:t>If you use the first two points: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𝑦</m:t>
                        </m:r>
                        <m:r>
                          <a:rPr lang="en-US" i="1" baseline="-25000">
                            <a:latin typeface="Cambria Math" panose="02040503050406030204" pitchFamily="18" charset="0"/>
                          </a:rPr>
                          <m:t>1</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1</m:t>
                        </m:r>
                        <m:r>
                          <a:rPr lang="en-US" i="1">
                            <a:latin typeface="Cambria Math" panose="02040503050406030204" pitchFamily="18" charset="0"/>
                          </a:rPr>
                          <m:t>)</m:t>
                        </m:r>
                      </m:den>
                    </m:f>
                  </m:oMath>
                </a14:m>
                <a:r>
                  <a:rPr lang="en-US" dirty="0" smtClean="0"/>
                  <a:t> </a:t>
                </a:r>
                <a:r>
                  <a:rPr lang="en-US" dirty="0" smtClean="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𝑚</m:t>
                    </m:r>
                    <m:r>
                      <a:rPr lang="en-US" b="0" i="1" smtClean="0">
                        <a:latin typeface="Cambria Math" panose="02040503050406030204" pitchFamily="18" charset="0"/>
                        <a:sym typeface="Wingdings" panose="05000000000000000000" pitchFamily="2" charset="2"/>
                      </a:rPr>
                      <m:t>= </m:t>
                    </m:r>
                    <m:f>
                      <m:fPr>
                        <m:ctrlPr>
                          <a:rPr lang="en-US" b="0" i="1" smtClean="0">
                            <a:latin typeface="Cambria Math" panose="02040503050406030204" pitchFamily="18" charset="0"/>
                            <a:sym typeface="Wingdings" panose="05000000000000000000" pitchFamily="2" charset="2"/>
                          </a:rPr>
                        </m:ctrlPr>
                      </m:fPr>
                      <m:num>
                        <m:r>
                          <a:rPr lang="en-US" b="0" i="1" smtClean="0">
                            <a:latin typeface="Cambria Math" panose="02040503050406030204" pitchFamily="18" charset="0"/>
                            <a:sym typeface="Wingdings" panose="05000000000000000000" pitchFamily="2" charset="2"/>
                          </a:rPr>
                          <m:t>(40 −20)</m:t>
                        </m:r>
                      </m:num>
                      <m:den>
                        <m:r>
                          <a:rPr lang="en-US" b="0" i="1" smtClean="0">
                            <a:latin typeface="Cambria Math" panose="02040503050406030204" pitchFamily="18" charset="0"/>
                            <a:sym typeface="Wingdings" panose="05000000000000000000" pitchFamily="2" charset="2"/>
                          </a:rPr>
                          <m:t>(30−15)</m:t>
                        </m:r>
                      </m:den>
                    </m:f>
                    <m:r>
                      <a:rPr lang="en-US" b="0" i="0" smtClean="0">
                        <a:latin typeface="Cambria Math" panose="02040503050406030204" pitchFamily="18" charset="0"/>
                        <a:sym typeface="Wingdings" panose="05000000000000000000" pitchFamily="2" charset="2"/>
                      </a:rPr>
                      <m:t>=</m:t>
                    </m:r>
                    <m:f>
                      <m:fPr>
                        <m:ctrlPr>
                          <a:rPr lang="en-US" b="0" i="1" smtClean="0">
                            <a:latin typeface="Cambria Math" panose="02040503050406030204" pitchFamily="18" charset="0"/>
                            <a:sym typeface="Wingdings" panose="05000000000000000000" pitchFamily="2" charset="2"/>
                          </a:rPr>
                        </m:ctrlPr>
                      </m:fPr>
                      <m:num>
                        <m:r>
                          <a:rPr lang="en-US" b="0" i="1" smtClean="0">
                            <a:latin typeface="Cambria Math" panose="02040503050406030204" pitchFamily="18" charset="0"/>
                            <a:sym typeface="Wingdings" panose="05000000000000000000" pitchFamily="2" charset="2"/>
                          </a:rPr>
                          <m:t>4</m:t>
                        </m:r>
                      </m:num>
                      <m:den>
                        <m:r>
                          <a:rPr lang="en-US" b="0" i="1" smtClean="0">
                            <a:latin typeface="Cambria Math" panose="02040503050406030204" pitchFamily="18" charset="0"/>
                            <a:sym typeface="Wingdings" panose="05000000000000000000" pitchFamily="2" charset="2"/>
                          </a:rPr>
                          <m:t>3</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60959"/>
                <a:ext cx="10515600" cy="2168405"/>
              </a:xfrm>
              <a:blipFill rotWithShape="0">
                <a:blip r:embed="rId2"/>
                <a:stretch>
                  <a:fillRect l="-1043" t="-4494"/>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2079326819"/>
              </p:ext>
            </p:extLst>
          </p:nvPr>
        </p:nvGraphicFramePr>
        <p:xfrm>
          <a:off x="2877088" y="2760453"/>
          <a:ext cx="6482572" cy="4097547"/>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5178095" y="4126123"/>
                <a:ext cx="1880558" cy="611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b</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178095" y="4126123"/>
                <a:ext cx="1880558" cy="61170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5217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49"/>
            <a:ext cx="10515600" cy="1325563"/>
          </a:xfrm>
        </p:spPr>
        <p:txBody>
          <a:bodyPr/>
          <a:lstStyle/>
          <a:p>
            <a:pPr algn="ctr"/>
            <a:r>
              <a:rPr lang="en-US" b="1" u="sng" dirty="0" smtClean="0"/>
              <a:t>Pieces of Candy in a Jar Example</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60959"/>
                <a:ext cx="10515600" cy="2168405"/>
              </a:xfrm>
            </p:spPr>
            <p:txBody>
              <a:bodyPr/>
              <a:lstStyle/>
              <a:p>
                <a:r>
                  <a:rPr lang="en-US" dirty="0" smtClean="0"/>
                  <a:t>Next, the y-intercept (</a:t>
                </a:r>
                <a14:m>
                  <m:oMath xmlns:m="http://schemas.openxmlformats.org/officeDocument/2006/math">
                    <m:r>
                      <a:rPr lang="en-US" i="1" dirty="0" smtClean="0">
                        <a:latin typeface="Cambria Math" panose="02040503050406030204" pitchFamily="18" charset="0"/>
                      </a:rPr>
                      <m:t>𝑏</m:t>
                    </m:r>
                  </m:oMath>
                </a14:m>
                <a:r>
                  <a:rPr lang="en-US" dirty="0" smtClean="0"/>
                  <a:t>) must be calculated.</a:t>
                </a:r>
              </a:p>
              <a:p>
                <a:pPr lvl="1"/>
                <a:r>
                  <a:rPr lang="en-US" dirty="0" smtClean="0"/>
                  <a:t>Reminder: To find the y-intercept, chose a point on the line and plug in the corresponding x and y-values into the equation along with the slope that was just determined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r>
                      <m:rPr>
                        <m:sty m:val="p"/>
                      </m:rPr>
                      <a:rPr lang="en-US">
                        <a:latin typeface="Cambria Math" panose="02040503050406030204" pitchFamily="18" charset="0"/>
                      </a:rPr>
                      <m:t>x</m:t>
                    </m:r>
                    <m:r>
                      <a:rPr lang="en-US">
                        <a:latin typeface="Cambria Math" panose="02040503050406030204" pitchFamily="18" charset="0"/>
                      </a:rPr>
                      <m:t>+</m:t>
                    </m:r>
                    <m:r>
                      <m:rPr>
                        <m:sty m:val="p"/>
                      </m:rPr>
                      <a:rPr lang="en-US">
                        <a:latin typeface="Cambria Math" panose="02040503050406030204" pitchFamily="18" charset="0"/>
                      </a:rPr>
                      <m:t>b</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60959"/>
                <a:ext cx="10515600" cy="2168405"/>
              </a:xfrm>
              <a:blipFill rotWithShape="0">
                <a:blip r:embed="rId2"/>
                <a:stretch>
                  <a:fillRect l="-1043" t="-4494" r="-290"/>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764041773"/>
              </p:ext>
            </p:extLst>
          </p:nvPr>
        </p:nvGraphicFramePr>
        <p:xfrm>
          <a:off x="2764944" y="2613804"/>
          <a:ext cx="6672354" cy="4244196"/>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5178095" y="4126123"/>
                <a:ext cx="1880558" cy="611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b</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178095" y="4126123"/>
                <a:ext cx="1880558" cy="61170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2172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49"/>
            <a:ext cx="10515600" cy="1325563"/>
          </a:xfrm>
        </p:spPr>
        <p:txBody>
          <a:bodyPr/>
          <a:lstStyle/>
          <a:p>
            <a:pPr algn="ctr"/>
            <a:r>
              <a:rPr lang="en-US" b="1" u="sng" dirty="0" smtClean="0"/>
              <a:t>Pieces of Candy in a Jar Example</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60959"/>
                <a:ext cx="10515600" cy="2168405"/>
              </a:xfrm>
            </p:spPr>
            <p:txBody>
              <a:bodyPr/>
              <a:lstStyle/>
              <a:p>
                <a:r>
                  <a:rPr lang="en-US" dirty="0" smtClean="0"/>
                  <a:t>If </a:t>
                </a:r>
                <a14:m>
                  <m:oMath xmlns:m="http://schemas.openxmlformats.org/officeDocument/2006/math">
                    <m:r>
                      <a:rPr lang="en-US" i="1" dirty="0" smtClean="0">
                        <a:latin typeface="Cambria Math" panose="02040503050406030204" pitchFamily="18" charset="0"/>
                      </a:rPr>
                      <m:t>𝑏</m:t>
                    </m:r>
                  </m:oMath>
                </a14:m>
                <a:r>
                  <a:rPr lang="en-US" dirty="0" smtClean="0"/>
                  <a:t> was determined correctly, you should have calculated a value of 0.</a:t>
                </a:r>
              </a:p>
              <a:p>
                <a:pPr lvl="1"/>
                <a:r>
                  <a:rPr lang="en-US" dirty="0" smtClean="0"/>
                  <a:t>If the point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=20</m:t>
                    </m:r>
                    <m:r>
                      <a:rPr lang="en-US" b="0" i="0" smtClean="0">
                        <a:latin typeface="Cambria Math" panose="02040503050406030204" pitchFamily="18" charset="0"/>
                      </a:rPr>
                      <m:t>, </m:t>
                    </m:r>
                    <m:r>
                      <m:rPr>
                        <m:sty m:val="p"/>
                      </m:rPr>
                      <a:rPr lang="en-US" b="0" i="0" smtClean="0">
                        <a:latin typeface="Cambria Math" panose="02040503050406030204" pitchFamily="18" charset="0"/>
                      </a:rPr>
                      <m:t>x</m:t>
                    </m:r>
                    <m:r>
                      <a:rPr lang="en-US" b="0" i="0" smtClean="0">
                        <a:latin typeface="Cambria Math" panose="02040503050406030204" pitchFamily="18" charset="0"/>
                      </a:rPr>
                      <m:t>=15</m:t>
                    </m:r>
                  </m:oMath>
                </a14:m>
                <a:r>
                  <a:rPr lang="en-US" dirty="0" smtClean="0"/>
                  <a:t> was used: </a:t>
                </a:r>
                <a14:m>
                  <m:oMath xmlns:m="http://schemas.openxmlformats.org/officeDocument/2006/math">
                    <m:r>
                      <a:rPr lang="en-US" b="0" i="0" smtClean="0">
                        <a:latin typeface="Cambria Math" panose="02040503050406030204" pitchFamily="18" charset="0"/>
                      </a:rPr>
                      <m:t>20</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d>
                      <m:dPr>
                        <m:ctrlPr>
                          <a:rPr lang="en-US" b="0" i="1" smtClean="0">
                            <a:latin typeface="Cambria Math" panose="02040503050406030204" pitchFamily="18" charset="0"/>
                          </a:rPr>
                        </m:ctrlPr>
                      </m:dPr>
                      <m:e>
                        <m:r>
                          <a:rPr lang="en-US" b="0" i="0" smtClean="0">
                            <a:latin typeface="Cambria Math" panose="02040503050406030204" pitchFamily="18" charset="0"/>
                          </a:rPr>
                          <m:t>15</m:t>
                        </m:r>
                      </m:e>
                    </m:d>
                    <m:r>
                      <a:rPr lang="en-US">
                        <a:latin typeface="Cambria Math" panose="02040503050406030204" pitchFamily="18" charset="0"/>
                      </a:rPr>
                      <m:t>+</m:t>
                    </m:r>
                    <m:r>
                      <m:rPr>
                        <m:sty m:val="p"/>
                      </m:rPr>
                      <a:rPr lang="en-US">
                        <a:latin typeface="Cambria Math" panose="02040503050406030204" pitchFamily="18" charset="0"/>
                      </a:rPr>
                      <m:t>b</m:t>
                    </m:r>
                    <m:r>
                      <a:rPr lang="en-US" b="0" i="0" smtClean="0">
                        <a:latin typeface="Cambria Math" panose="02040503050406030204" pitchFamily="18" charset="0"/>
                      </a:rPr>
                      <m:t>→</m:t>
                    </m:r>
                    <m:r>
                      <m:rPr>
                        <m:sty m:val="p"/>
                      </m:rPr>
                      <a:rPr lang="en-US" b="0" i="0" smtClean="0">
                        <a:latin typeface="Cambria Math" panose="02040503050406030204" pitchFamily="18" charset="0"/>
                      </a:rPr>
                      <m:t>b</m:t>
                    </m:r>
                    <m:r>
                      <a:rPr lang="en-US" b="0" i="0" smtClean="0">
                        <a:latin typeface="Cambria Math" panose="02040503050406030204" pitchFamily="18" charset="0"/>
                      </a:rPr>
                      <m:t>=0</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60959"/>
                <a:ext cx="10515600" cy="2168405"/>
              </a:xfrm>
              <a:blipFill rotWithShape="0">
                <a:blip r:embed="rId2"/>
                <a:stretch>
                  <a:fillRect l="-1043" t="-4494"/>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685053544"/>
              </p:ext>
            </p:extLst>
          </p:nvPr>
        </p:nvGraphicFramePr>
        <p:xfrm>
          <a:off x="2518283" y="2386522"/>
          <a:ext cx="7155433" cy="4572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4927929" y="3889759"/>
                <a:ext cx="1880558" cy="611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m:rPr>
                          <m:sty m:val="p"/>
                        </m:rPr>
                        <a:rPr lang="en-US" b="0" i="0" smtClean="0">
                          <a:latin typeface="Cambria Math" panose="02040503050406030204" pitchFamily="18" charset="0"/>
                        </a:rPr>
                        <m:t>x</m:t>
                      </m:r>
                      <m:r>
                        <a:rPr lang="en-US" b="0" i="0" smtClean="0">
                          <a:latin typeface="Cambria Math" panose="02040503050406030204" pitchFamily="18" charset="0"/>
                        </a:rPr>
                        <m:t>+0</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927929" y="3889759"/>
                <a:ext cx="1880558" cy="61170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94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49"/>
            <a:ext cx="10515600" cy="1325563"/>
          </a:xfrm>
        </p:spPr>
        <p:txBody>
          <a:bodyPr/>
          <a:lstStyle/>
          <a:p>
            <a:pPr algn="ctr"/>
            <a:r>
              <a:rPr lang="en-US" b="1" u="sng" dirty="0" smtClean="0"/>
              <a:t>Pieces of Candy in a Jar Example</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1210" y="942856"/>
                <a:ext cx="10723756" cy="2391359"/>
              </a:xfrm>
            </p:spPr>
            <p:txBody>
              <a:bodyPr>
                <a:normAutofit/>
              </a:bodyPr>
              <a:lstStyle/>
              <a:p>
                <a:r>
                  <a:rPr lang="en-US" dirty="0" smtClean="0"/>
                  <a:t>The full equation for the line of best fit for our values is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r>
                      <m:rPr>
                        <m:sty m:val="p"/>
                      </m:rPr>
                      <a:rPr lang="en-US">
                        <a:latin typeface="Cambria Math" panose="02040503050406030204" pitchFamily="18" charset="0"/>
                      </a:rPr>
                      <m:t>x</m:t>
                    </m:r>
                    <m:r>
                      <a:rPr lang="en-US">
                        <a:latin typeface="Cambria Math" panose="02040503050406030204" pitchFamily="18" charset="0"/>
                      </a:rPr>
                      <m:t>+0</m:t>
                    </m:r>
                  </m:oMath>
                </a14:m>
                <a:r>
                  <a:rPr lang="en-US" dirty="0" smtClean="0"/>
                  <a:t>, or simplified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r>
                      <m:rPr>
                        <m:sty m:val="p"/>
                      </m:rPr>
                      <a:rPr lang="en-US">
                        <a:latin typeface="Cambria Math" panose="02040503050406030204" pitchFamily="18" charset="0"/>
                      </a:rPr>
                      <m:t>x</m:t>
                    </m:r>
                    <m:r>
                      <a:rPr lang="en-US" b="0" i="0" smtClean="0">
                        <a:latin typeface="Cambria Math" panose="02040503050406030204" pitchFamily="18" charset="0"/>
                      </a:rPr>
                      <m:t>.</m:t>
                    </m:r>
                  </m:oMath>
                </a14:m>
                <a:r>
                  <a:rPr lang="en-US" dirty="0" smtClean="0"/>
                  <a:t> This will act as our equation for our calibration curve. </a:t>
                </a:r>
                <a:endParaRPr lang="en-US" sz="2000" dirty="0"/>
              </a:p>
              <a:p>
                <a:pPr marL="0" indent="0">
                  <a:buNone/>
                </a:pP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1210" y="942856"/>
                <a:ext cx="10723756" cy="2391359"/>
              </a:xfrm>
              <a:blipFill rotWithShape="0">
                <a:blip r:embed="rId3"/>
                <a:stretch>
                  <a:fillRect l="-1023" t="-765" r="-1364"/>
                </a:stretch>
              </a:blipFill>
            </p:spPr>
            <p:txBody>
              <a:bodyPr/>
              <a:lstStyle/>
              <a:p>
                <a:r>
                  <a:rPr lang="en-US">
                    <a:noFill/>
                  </a:rPr>
                  <a:t> </a:t>
                </a:r>
              </a:p>
            </p:txBody>
          </p:sp>
        </mc:Fallback>
      </mc:AlternateContent>
      <p:graphicFrame>
        <p:nvGraphicFramePr>
          <p:cNvPr id="4" name="Chart 3"/>
          <p:cNvGraphicFramePr/>
          <p:nvPr>
            <p:extLst>
              <p:ext uri="{D42A27DB-BD31-4B8C-83A1-F6EECF244321}">
                <p14:modId xmlns:p14="http://schemas.microsoft.com/office/powerpoint/2010/main" val="1431911003"/>
              </p:ext>
            </p:extLst>
          </p:nvPr>
        </p:nvGraphicFramePr>
        <p:xfrm>
          <a:off x="961602" y="2520596"/>
          <a:ext cx="6911160" cy="4337404"/>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5" name="TextBox 4"/>
              <p:cNvSpPr txBox="1"/>
              <p:nvPr/>
            </p:nvSpPr>
            <p:spPr>
              <a:xfrm>
                <a:off x="3311002" y="4054667"/>
                <a:ext cx="1880558" cy="611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m:rPr>
                          <m:sty m:val="p"/>
                        </m:rPr>
                        <a:rPr lang="en-US" b="0" i="0" smtClean="0">
                          <a:latin typeface="Cambria Math" panose="02040503050406030204" pitchFamily="18" charset="0"/>
                        </a:rPr>
                        <m:t>x</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311002" y="4054667"/>
                <a:ext cx="1880558" cy="611706"/>
              </a:xfrm>
              <a:prstGeom prst="rect">
                <a:avLst/>
              </a:prstGeom>
              <a:blipFill rotWithShape="0">
                <a:blip r:embed="rId5"/>
                <a:stretch>
                  <a:fillRect/>
                </a:stretch>
              </a:blipFill>
            </p:spPr>
            <p:txBody>
              <a:bodyPr/>
              <a:lstStyle/>
              <a:p>
                <a:r>
                  <a:rPr lang="en-US">
                    <a:noFill/>
                  </a:rPr>
                  <a:t> </a:t>
                </a:r>
              </a:p>
            </p:txBody>
          </p:sp>
        </mc:Fallback>
      </mc:AlternateContent>
      <p:sp>
        <p:nvSpPr>
          <p:cNvPr id="6" name="TextBox 5"/>
          <p:cNvSpPr txBox="1"/>
          <p:nvPr/>
        </p:nvSpPr>
        <p:spPr>
          <a:xfrm>
            <a:off x="8419171" y="3558377"/>
            <a:ext cx="3412273" cy="2215991"/>
          </a:xfrm>
          <a:prstGeom prst="rect">
            <a:avLst/>
          </a:prstGeom>
          <a:noFill/>
        </p:spPr>
        <p:txBody>
          <a:bodyPr wrap="square" rtlCol="0">
            <a:spAutoFit/>
          </a:bodyPr>
          <a:lstStyle/>
          <a:p>
            <a:r>
              <a:rPr lang="en-US" sz="2400" dirty="0"/>
              <a:t>*Note- this equation is just an approximation since it only takes into account 2 points on the line, not all 5*</a:t>
            </a:r>
          </a:p>
          <a:p>
            <a:endParaRPr lang="en-US" dirty="0"/>
          </a:p>
        </p:txBody>
      </p:sp>
    </p:spTree>
    <p:extLst>
      <p:ext uri="{BB962C8B-B14F-4D97-AF65-F5344CB8AC3E}">
        <p14:creationId xmlns:p14="http://schemas.microsoft.com/office/powerpoint/2010/main" val="1939691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49"/>
            <a:ext cx="10515600" cy="1325563"/>
          </a:xfrm>
        </p:spPr>
        <p:txBody>
          <a:bodyPr/>
          <a:lstStyle/>
          <a:p>
            <a:pPr algn="ctr"/>
            <a:r>
              <a:rPr lang="en-US" b="1" u="sng" dirty="0" smtClean="0"/>
              <a:t>Pieces of Candy in a Jar Example</a:t>
            </a:r>
            <a:endParaRPr lang="en-US" b="1" u="sng" dirty="0"/>
          </a:p>
        </p:txBody>
      </p:sp>
      <p:sp>
        <p:nvSpPr>
          <p:cNvPr id="3" name="Content Placeholder 2"/>
          <p:cNvSpPr>
            <a:spLocks noGrp="1"/>
          </p:cNvSpPr>
          <p:nvPr>
            <p:ph idx="1"/>
          </p:nvPr>
        </p:nvSpPr>
        <p:spPr>
          <a:xfrm>
            <a:off x="838200" y="1060959"/>
            <a:ext cx="10515600" cy="2168405"/>
          </a:xfrm>
        </p:spPr>
        <p:txBody>
          <a:bodyPr>
            <a:normAutofit lnSpcReduction="10000"/>
          </a:bodyPr>
          <a:lstStyle/>
          <a:p>
            <a:pPr marL="0" indent="0">
              <a:buNone/>
            </a:pPr>
            <a:r>
              <a:rPr lang="en-US" dirty="0" smtClean="0"/>
              <a:t>Since we now have our calibration curve equation, we can solve for any unknown </a:t>
            </a:r>
            <a:r>
              <a:rPr lang="en-US" i="1" dirty="0" smtClean="0"/>
              <a:t>x</a:t>
            </a:r>
            <a:r>
              <a:rPr lang="en-US" dirty="0" smtClean="0"/>
              <a:t> or </a:t>
            </a:r>
            <a:r>
              <a:rPr lang="en-US" i="1" dirty="0" smtClean="0"/>
              <a:t>y</a:t>
            </a:r>
            <a:r>
              <a:rPr lang="en-US" dirty="0" smtClean="0"/>
              <a:t> value that we wish to determine. This includes solving for how many pieces of candy are in our prize candy jar. </a:t>
            </a:r>
            <a:endParaRPr lang="en-US" dirty="0"/>
          </a:p>
          <a:p>
            <a:endParaRPr lang="en-US" dirty="0"/>
          </a:p>
          <a:p>
            <a:pPr marL="0" indent="0">
              <a:buNone/>
            </a:pPr>
            <a:r>
              <a:rPr lang="en-US" dirty="0" smtClean="0"/>
              <a:t> </a:t>
            </a:r>
          </a:p>
        </p:txBody>
      </p:sp>
      <mc:AlternateContent xmlns:mc="http://schemas.openxmlformats.org/markup-compatibility/2006" xmlns:a14="http://schemas.microsoft.com/office/drawing/2010/main">
        <mc:Choice Requires="a14">
          <p:sp>
            <p:nvSpPr>
              <p:cNvPr id="5" name="TextBox 4"/>
              <p:cNvSpPr txBox="1"/>
              <p:nvPr/>
            </p:nvSpPr>
            <p:spPr>
              <a:xfrm>
                <a:off x="1837425" y="2267399"/>
                <a:ext cx="8057072" cy="963341"/>
              </a:xfrm>
              <a:prstGeom prst="rect">
                <a:avLst/>
              </a:prstGeom>
              <a:noFill/>
            </p:spPr>
            <p:txBody>
              <a:bodyPr wrap="square" rtlCol="0">
                <a:spAutoFit/>
              </a:bodyPr>
              <a:lstStyle/>
              <a:p>
                <a:r>
                  <a:rPr lang="en-US" sz="4000" b="0" dirty="0" smtClean="0"/>
                  <a:t>Calibration curve equation: </a:t>
                </a:r>
                <a14:m>
                  <m:oMath xmlns:m="http://schemas.openxmlformats.org/officeDocument/2006/math">
                    <m:r>
                      <a:rPr lang="en-US" sz="4000" b="0" i="1" smtClean="0">
                        <a:latin typeface="Cambria Math" panose="02040503050406030204" pitchFamily="18" charset="0"/>
                      </a:rPr>
                      <m:t>𝑦</m:t>
                    </m:r>
                    <m:r>
                      <a:rPr lang="en-US" sz="4000" b="0" i="1" smtClean="0">
                        <a:latin typeface="Cambria Math" panose="02040503050406030204" pitchFamily="18" charset="0"/>
                      </a:rPr>
                      <m:t>= </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r>
                      <m:rPr>
                        <m:sty m:val="p"/>
                      </m:rPr>
                      <a:rPr lang="en-US" sz="4000" b="0" i="0" smtClean="0">
                        <a:latin typeface="Cambria Math" panose="02040503050406030204" pitchFamily="18" charset="0"/>
                      </a:rPr>
                      <m:t>x</m:t>
                    </m:r>
                  </m:oMath>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1837425" y="2267399"/>
                <a:ext cx="8057072" cy="963341"/>
              </a:xfrm>
              <a:prstGeom prst="rect">
                <a:avLst/>
              </a:prstGeom>
              <a:blipFill rotWithShape="0">
                <a:blip r:embed="rId2"/>
                <a:stretch>
                  <a:fillRect l="-2648" b="-13291"/>
                </a:stretch>
              </a:blipFill>
            </p:spPr>
            <p:txBody>
              <a:bodyPr/>
              <a:lstStyle/>
              <a:p>
                <a:r>
                  <a:rPr lang="en-US">
                    <a:noFill/>
                  </a:rPr>
                  <a:t> </a:t>
                </a:r>
              </a:p>
            </p:txBody>
          </p:sp>
        </mc:Fallback>
      </mc:AlternateContent>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3880971" y="3307993"/>
            <a:ext cx="1433945" cy="1698266"/>
          </a:xfrm>
          <a:prstGeom prst="rect">
            <a:avLst/>
          </a:prstGeom>
        </p:spPr>
      </p:pic>
      <p:sp>
        <p:nvSpPr>
          <p:cNvPr id="7" name="TextBox 6"/>
          <p:cNvSpPr txBox="1"/>
          <p:nvPr/>
        </p:nvSpPr>
        <p:spPr>
          <a:xfrm>
            <a:off x="5236234" y="3577540"/>
            <a:ext cx="2776406" cy="1354217"/>
          </a:xfrm>
          <a:prstGeom prst="rect">
            <a:avLst/>
          </a:prstGeom>
          <a:noFill/>
        </p:spPr>
        <p:txBody>
          <a:bodyPr wrap="square" rtlCol="0">
            <a:spAutoFit/>
          </a:bodyPr>
          <a:lstStyle/>
          <a:p>
            <a:pPr algn="ctr"/>
            <a:r>
              <a:rPr lang="en-US" sz="3200" b="1" dirty="0">
                <a:ln w="0"/>
                <a:effectLst>
                  <a:outerShdw blurRad="38100" dist="19050" dir="2700000" algn="tl" rotWithShape="0">
                    <a:schemeClr val="dk1">
                      <a:alpha val="40000"/>
                    </a:schemeClr>
                  </a:outerShdw>
                </a:effectLst>
              </a:rPr>
              <a:t>Jar 6</a:t>
            </a:r>
            <a:r>
              <a:rPr lang="en-US" sz="3200" b="1" dirty="0" smtClean="0">
                <a:ln w="0"/>
                <a:effectLst>
                  <a:outerShdw blurRad="38100" dist="19050" dir="2700000" algn="tl" rotWithShape="0">
                    <a:schemeClr val="dk1">
                      <a:alpha val="40000"/>
                    </a:schemeClr>
                  </a:outerShdw>
                </a:effectLst>
              </a:rPr>
              <a:t>: 56 ¼ in</a:t>
            </a:r>
            <a:r>
              <a:rPr lang="en-US" sz="3200" b="1" baseline="30000" dirty="0" smtClean="0">
                <a:ln w="0"/>
                <a:effectLst>
                  <a:outerShdw blurRad="38100" dist="19050" dir="2700000" algn="tl" rotWithShape="0">
                    <a:schemeClr val="dk1">
                      <a:alpha val="40000"/>
                    </a:schemeClr>
                  </a:outerShdw>
                </a:effectLst>
              </a:rPr>
              <a:t>3</a:t>
            </a:r>
          </a:p>
          <a:p>
            <a:pPr algn="ctr"/>
            <a:r>
              <a:rPr lang="en-US" sz="3200" b="1" dirty="0" smtClean="0">
                <a:ln w="0"/>
                <a:effectLst>
                  <a:outerShdw blurRad="38100" dist="19050" dir="2700000" algn="tl" rotWithShape="0">
                    <a:schemeClr val="dk1">
                      <a:alpha val="40000"/>
                    </a:schemeClr>
                  </a:outerShdw>
                </a:effectLst>
              </a:rPr>
              <a:t>? pieces</a:t>
            </a:r>
            <a:endParaRPr lang="en-US" sz="3200" b="1" dirty="0">
              <a:ln w="0"/>
              <a:effectLst>
                <a:outerShdw blurRad="38100" dist="19050" dir="2700000" algn="tl" rotWithShape="0">
                  <a:schemeClr val="dk1">
                    <a:alpha val="40000"/>
                  </a:schemeClr>
                </a:outerShdw>
              </a:effectLst>
            </a:endParaRPr>
          </a:p>
          <a:p>
            <a:endParaRPr lang="en-US" dirty="0"/>
          </a:p>
        </p:txBody>
      </p:sp>
      <p:sp>
        <p:nvSpPr>
          <p:cNvPr id="8" name="TextBox 7"/>
          <p:cNvSpPr txBox="1"/>
          <p:nvPr/>
        </p:nvSpPr>
        <p:spPr>
          <a:xfrm>
            <a:off x="1449236" y="5083512"/>
            <a:ext cx="8833449" cy="1446550"/>
          </a:xfrm>
          <a:prstGeom prst="rect">
            <a:avLst/>
          </a:prstGeom>
          <a:noFill/>
        </p:spPr>
        <p:txBody>
          <a:bodyPr wrap="square" rtlCol="0">
            <a:spAutoFit/>
          </a:bodyPr>
          <a:lstStyle/>
          <a:p>
            <a:pPr algn="ctr"/>
            <a:r>
              <a:rPr lang="en-US" sz="4400" dirty="0" smtClean="0"/>
              <a:t>Solve for the Number of Pieces of Candy in the Prize Jar</a:t>
            </a:r>
            <a:endParaRPr lang="en-US" sz="4400" dirty="0"/>
          </a:p>
        </p:txBody>
      </p:sp>
    </p:spTree>
    <p:extLst>
      <p:ext uri="{BB962C8B-B14F-4D97-AF65-F5344CB8AC3E}">
        <p14:creationId xmlns:p14="http://schemas.microsoft.com/office/powerpoint/2010/main" val="2417466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449"/>
            <a:ext cx="10515600" cy="1325563"/>
          </a:xfrm>
        </p:spPr>
        <p:txBody>
          <a:bodyPr/>
          <a:lstStyle/>
          <a:p>
            <a:pPr algn="ctr"/>
            <a:r>
              <a:rPr lang="en-US" b="1" u="sng" dirty="0" smtClean="0"/>
              <a:t>Pieces of Candy in a Jar Example</a:t>
            </a:r>
            <a:endParaRPr lang="en-US" b="1" u="sng" dirty="0"/>
          </a:p>
        </p:txBody>
      </p:sp>
      <p:sp>
        <p:nvSpPr>
          <p:cNvPr id="3" name="Content Placeholder 2"/>
          <p:cNvSpPr>
            <a:spLocks noGrp="1"/>
          </p:cNvSpPr>
          <p:nvPr>
            <p:ph idx="1"/>
          </p:nvPr>
        </p:nvSpPr>
        <p:spPr>
          <a:xfrm>
            <a:off x="838200" y="1060959"/>
            <a:ext cx="10515600" cy="2168405"/>
          </a:xfrm>
        </p:spPr>
        <p:txBody>
          <a:bodyPr>
            <a:normAutofit/>
          </a:bodyPr>
          <a:lstStyle/>
          <a:p>
            <a:r>
              <a:rPr lang="en-US" dirty="0" smtClean="0"/>
              <a:t>There are 75 pieces of candy in the prize jar. Does this make sense? </a:t>
            </a:r>
            <a:endParaRPr lang="en-US" dirty="0"/>
          </a:p>
          <a:p>
            <a:pPr marL="0" indent="0">
              <a:buNone/>
            </a:pPr>
            <a:r>
              <a:rPr lang="en-US" dirty="0" smtClean="0"/>
              <a:t>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349" t="17778" r="4447" b="10833"/>
          <a:stretch/>
        </p:blipFill>
        <p:spPr>
          <a:xfrm>
            <a:off x="4161874" y="1703122"/>
            <a:ext cx="1433945" cy="1698266"/>
          </a:xfrm>
          <a:prstGeom prst="rect">
            <a:avLst/>
          </a:prstGeom>
        </p:spPr>
      </p:pic>
      <p:sp>
        <p:nvSpPr>
          <p:cNvPr id="7" name="TextBox 6"/>
          <p:cNvSpPr txBox="1"/>
          <p:nvPr/>
        </p:nvSpPr>
        <p:spPr>
          <a:xfrm>
            <a:off x="5698403" y="2047171"/>
            <a:ext cx="2776406" cy="1354217"/>
          </a:xfrm>
          <a:prstGeom prst="rect">
            <a:avLst/>
          </a:prstGeom>
          <a:noFill/>
        </p:spPr>
        <p:txBody>
          <a:bodyPr wrap="square" rtlCol="0">
            <a:spAutoFit/>
          </a:bodyPr>
          <a:lstStyle/>
          <a:p>
            <a:pPr algn="ctr"/>
            <a:r>
              <a:rPr lang="en-US" sz="3200" b="1" dirty="0">
                <a:ln w="0"/>
                <a:effectLst>
                  <a:outerShdw blurRad="38100" dist="19050" dir="2700000" algn="tl" rotWithShape="0">
                    <a:schemeClr val="dk1">
                      <a:alpha val="40000"/>
                    </a:schemeClr>
                  </a:outerShdw>
                </a:effectLst>
              </a:rPr>
              <a:t>Jar 6</a:t>
            </a:r>
            <a:r>
              <a:rPr lang="en-US" sz="3200" b="1" dirty="0" smtClean="0">
                <a:ln w="0"/>
                <a:effectLst>
                  <a:outerShdw blurRad="38100" dist="19050" dir="2700000" algn="tl" rotWithShape="0">
                    <a:schemeClr val="dk1">
                      <a:alpha val="40000"/>
                    </a:schemeClr>
                  </a:outerShdw>
                </a:effectLst>
              </a:rPr>
              <a:t>: 56 ¼ in</a:t>
            </a:r>
            <a:r>
              <a:rPr lang="en-US" sz="3200" b="1" baseline="30000" dirty="0" smtClean="0">
                <a:ln w="0"/>
                <a:effectLst>
                  <a:outerShdw blurRad="38100" dist="19050" dir="2700000" algn="tl" rotWithShape="0">
                    <a:schemeClr val="dk1">
                      <a:alpha val="40000"/>
                    </a:schemeClr>
                  </a:outerShdw>
                </a:effectLst>
              </a:rPr>
              <a:t>3</a:t>
            </a:r>
          </a:p>
          <a:p>
            <a:pPr algn="ctr"/>
            <a:r>
              <a:rPr lang="en-US" sz="3200" b="1" dirty="0" smtClean="0">
                <a:ln w="0"/>
                <a:effectLst>
                  <a:outerShdw blurRad="38100" dist="19050" dir="2700000" algn="tl" rotWithShape="0">
                    <a:schemeClr val="dk1">
                      <a:alpha val="40000"/>
                    </a:schemeClr>
                  </a:outerShdw>
                </a:effectLst>
              </a:rPr>
              <a:t>? pieces</a:t>
            </a:r>
            <a:endParaRPr lang="en-US" sz="3200" b="1" dirty="0">
              <a:ln w="0"/>
              <a:effectLst>
                <a:outerShdw blurRad="38100" dist="19050" dir="2700000" algn="tl" rotWithShape="0">
                  <a:schemeClr val="dk1">
                    <a:alpha val="40000"/>
                  </a:schemeClr>
                </a:outerShdw>
              </a:effectLst>
            </a:endParaRPr>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679275" y="3648983"/>
                <a:ext cx="8833449" cy="407842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=56 </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 </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𝑖𝑛</m:t>
                          </m:r>
                        </m:e>
                        <m:sup>
                          <m:r>
                            <a:rPr lang="en-US" sz="3600" b="0" i="1" smtClean="0">
                              <a:latin typeface="Cambria Math" panose="02040503050406030204" pitchFamily="18" charset="0"/>
                            </a:rPr>
                            <m:t>3</m:t>
                          </m:r>
                        </m:sup>
                      </m:sSup>
                    </m:oMath>
                  </m:oMathPara>
                </a14:m>
                <a:endParaRPr lang="en-US" sz="4400" dirty="0" smtClean="0"/>
              </a:p>
              <a:p>
                <a:pPr algn="ct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 </m:t>
                      </m:r>
                      <m:f>
                        <m:fPr>
                          <m:ctrlPr>
                            <a:rPr lang="en-US" sz="3600" i="1">
                              <a:latin typeface="Cambria Math" panose="02040503050406030204" pitchFamily="18" charset="0"/>
                            </a:rPr>
                          </m:ctrlPr>
                        </m:fPr>
                        <m:num>
                          <m:r>
                            <a:rPr lang="en-US" sz="3600" i="1">
                              <a:latin typeface="Cambria Math" panose="02040503050406030204" pitchFamily="18" charset="0"/>
                            </a:rPr>
                            <m:t>4</m:t>
                          </m:r>
                        </m:num>
                        <m:den>
                          <m:r>
                            <a:rPr lang="en-US" sz="3600" i="1">
                              <a:latin typeface="Cambria Math" panose="02040503050406030204" pitchFamily="18" charset="0"/>
                            </a:rPr>
                            <m:t>3</m:t>
                          </m:r>
                        </m:den>
                      </m:f>
                      <m:r>
                        <a:rPr lang="en-US" sz="3600" b="0" i="0" smtClean="0">
                          <a:latin typeface="Cambria Math" panose="02040503050406030204" pitchFamily="18" charset="0"/>
                        </a:rPr>
                        <m:t>(56</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0" smtClean="0">
                          <a:latin typeface="Cambria Math" panose="02040503050406030204" pitchFamily="18" charset="0"/>
                        </a:rPr>
                        <m:t> </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𝑖𝑛</m:t>
                          </m:r>
                        </m:e>
                        <m:sup>
                          <m:r>
                            <a:rPr lang="en-US" sz="3600" b="0" i="1" smtClean="0">
                              <a:latin typeface="Cambria Math" panose="02040503050406030204" pitchFamily="18" charset="0"/>
                            </a:rPr>
                            <m:t>3</m:t>
                          </m:r>
                        </m:sup>
                      </m:sSup>
                      <m:r>
                        <a:rPr lang="en-US" sz="3600" b="0" i="0" smtClean="0">
                          <a:latin typeface="Cambria Math" panose="02040503050406030204" pitchFamily="18" charset="0"/>
                        </a:rPr>
                        <m:t>)</m:t>
                      </m:r>
                    </m:oMath>
                  </m:oMathPara>
                </a14:m>
                <a:endParaRPr lang="en-US" sz="3600" dirty="0" smtClean="0"/>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=75 </m:t>
                      </m:r>
                      <m:r>
                        <a:rPr lang="en-US" sz="3600" b="0" i="1" smtClean="0">
                          <a:latin typeface="Cambria Math" panose="02040503050406030204" pitchFamily="18" charset="0"/>
                        </a:rPr>
                        <m:t>𝑝𝑖𝑒𝑐𝑒𝑠</m:t>
                      </m:r>
                      <m:r>
                        <a:rPr lang="en-US" sz="3600" b="0" i="1" smtClean="0">
                          <a:latin typeface="Cambria Math" panose="02040503050406030204" pitchFamily="18" charset="0"/>
                        </a:rPr>
                        <m:t>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𝑐𝑎𝑛𝑑𝑦</m:t>
                      </m:r>
                    </m:oMath>
                  </m:oMathPara>
                </a14:m>
                <a:endParaRPr lang="en-US" sz="3600" dirty="0"/>
              </a:p>
              <a:p>
                <a:pPr algn="ctr"/>
                <a:endParaRPr lang="en-US" sz="4400" dirty="0" smtClean="0"/>
              </a:p>
              <a:p>
                <a:pPr algn="ctr"/>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1679275" y="3648983"/>
                <a:ext cx="8833449" cy="407842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67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3" y="164404"/>
            <a:ext cx="10515600" cy="1325563"/>
          </a:xfrm>
        </p:spPr>
        <p:txBody>
          <a:bodyPr/>
          <a:lstStyle/>
          <a:p>
            <a:pPr algn="ctr"/>
            <a:r>
              <a:rPr lang="en-US" b="1" u="sng" dirty="0" smtClean="0"/>
              <a:t>Calibration Curves- Other Uses</a:t>
            </a:r>
            <a:endParaRPr lang="en-US" b="1" u="sng" dirty="0"/>
          </a:p>
        </p:txBody>
      </p:sp>
      <p:sp>
        <p:nvSpPr>
          <p:cNvPr id="3" name="Content Placeholder 2"/>
          <p:cNvSpPr>
            <a:spLocks noGrp="1"/>
          </p:cNvSpPr>
          <p:nvPr>
            <p:ph idx="1"/>
          </p:nvPr>
        </p:nvSpPr>
        <p:spPr>
          <a:xfrm>
            <a:off x="537117" y="1690688"/>
            <a:ext cx="5885985" cy="4351338"/>
          </a:xfrm>
        </p:spPr>
        <p:txBody>
          <a:bodyPr>
            <a:normAutofit fontScale="92500" lnSpcReduction="10000"/>
          </a:bodyPr>
          <a:lstStyle/>
          <a:p>
            <a:r>
              <a:rPr lang="en-US" dirty="0" smtClean="0"/>
              <a:t>If necessary, you could count the candy pieces in the jar by hand to determine the exact amount. However there are many times when you cannot physically count a variable, and a calibration curve is the next best option.</a:t>
            </a:r>
          </a:p>
          <a:p>
            <a:r>
              <a:rPr lang="en-US" dirty="0" smtClean="0"/>
              <a:t>A perfect example of this is calculating the concentration of nitrates in a water sample. Nitrates are too small to see, so they cannot be counted by hand, but they can be calculated using a calibration curve.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947" y="2067040"/>
            <a:ext cx="3370921" cy="3018507"/>
          </a:xfrm>
          <a:prstGeom prst="rect">
            <a:avLst/>
          </a:prstGeom>
        </p:spPr>
      </p:pic>
    </p:spTree>
    <p:extLst>
      <p:ext uri="{BB962C8B-B14F-4D97-AF65-F5344CB8AC3E}">
        <p14:creationId xmlns:p14="http://schemas.microsoft.com/office/powerpoint/2010/main" val="7610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What are nitrates?</a:t>
            </a:r>
            <a:endParaRPr lang="en-US" b="1" u="sng" dirty="0"/>
          </a:p>
        </p:txBody>
      </p:sp>
      <p:sp>
        <p:nvSpPr>
          <p:cNvPr id="3" name="Content Placeholder 2"/>
          <p:cNvSpPr>
            <a:spLocks noGrp="1"/>
          </p:cNvSpPr>
          <p:nvPr>
            <p:ph idx="1"/>
          </p:nvPr>
        </p:nvSpPr>
        <p:spPr>
          <a:xfrm>
            <a:off x="584200" y="1571625"/>
            <a:ext cx="5877560" cy="4351338"/>
          </a:xfrm>
        </p:spPr>
        <p:txBody>
          <a:bodyPr>
            <a:normAutofit fontScale="92500" lnSpcReduction="10000"/>
          </a:bodyPr>
          <a:lstStyle/>
          <a:p>
            <a:r>
              <a:rPr lang="en-US" dirty="0" smtClean="0"/>
              <a:t>Some common compounds that contain nitrogen are:</a:t>
            </a:r>
          </a:p>
          <a:p>
            <a:pPr lvl="1"/>
            <a:r>
              <a:rPr lang="en-US" dirty="0" smtClean="0"/>
              <a:t>N</a:t>
            </a:r>
            <a:r>
              <a:rPr lang="en-US" baseline="-25000" dirty="0" smtClean="0"/>
              <a:t>2</a:t>
            </a:r>
            <a:r>
              <a:rPr lang="en-US" dirty="0"/>
              <a:t>:</a:t>
            </a:r>
            <a:r>
              <a:rPr lang="en-US" dirty="0" smtClean="0"/>
              <a:t> Nitrogen gas, makes up 78% of the atmosphere</a:t>
            </a:r>
          </a:p>
          <a:p>
            <a:pPr lvl="1"/>
            <a:r>
              <a:rPr lang="en-US" dirty="0" smtClean="0"/>
              <a:t>CN-: Cyanide, a compound poisonous to living organisms</a:t>
            </a:r>
          </a:p>
          <a:p>
            <a:pPr lvl="1"/>
            <a:r>
              <a:rPr lang="en-US" dirty="0" smtClean="0"/>
              <a:t>NH</a:t>
            </a:r>
            <a:r>
              <a:rPr lang="en-US" baseline="-25000" dirty="0" smtClean="0"/>
              <a:t>3</a:t>
            </a:r>
            <a:r>
              <a:rPr lang="en-US" dirty="0" smtClean="0"/>
              <a:t>: Ammonia, used in many cleaning products</a:t>
            </a:r>
          </a:p>
          <a:p>
            <a:pPr lvl="1"/>
            <a:r>
              <a:rPr lang="en-US" dirty="0" smtClean="0"/>
              <a:t>NH</a:t>
            </a:r>
            <a:r>
              <a:rPr lang="en-US" baseline="-25000" dirty="0" smtClean="0"/>
              <a:t>4</a:t>
            </a:r>
            <a:r>
              <a:rPr lang="en-US" dirty="0" smtClean="0"/>
              <a:t>+: Ammonium, component of decomposition, plant nutrient in a different form</a:t>
            </a:r>
          </a:p>
          <a:p>
            <a:pPr lvl="1"/>
            <a:r>
              <a:rPr lang="en-US" dirty="0" smtClean="0"/>
              <a:t>NO</a:t>
            </a:r>
            <a:r>
              <a:rPr lang="en-US" baseline="-25000" dirty="0" smtClean="0"/>
              <a:t>2</a:t>
            </a:r>
            <a:r>
              <a:rPr lang="en-US" dirty="0" smtClean="0"/>
              <a:t>-: Nitrite, part of decomposition</a:t>
            </a:r>
          </a:p>
          <a:p>
            <a:pPr lvl="1"/>
            <a:r>
              <a:rPr lang="en-US" dirty="0" smtClean="0"/>
              <a:t>NO</a:t>
            </a:r>
            <a:r>
              <a:rPr lang="en-US" baseline="-25000" dirty="0" smtClean="0"/>
              <a:t>3</a:t>
            </a:r>
            <a:r>
              <a:rPr lang="en-US" dirty="0" smtClean="0"/>
              <a:t>-: Nitrate, part of decomposition, important nutrient for plants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36080" y="1754505"/>
            <a:ext cx="4947920" cy="3815380"/>
          </a:xfrm>
          <a:prstGeom prst="rect">
            <a:avLst/>
          </a:prstGeom>
        </p:spPr>
      </p:pic>
    </p:spTree>
    <p:extLst>
      <p:ext uri="{BB962C8B-B14F-4D97-AF65-F5344CB8AC3E}">
        <p14:creationId xmlns:p14="http://schemas.microsoft.com/office/powerpoint/2010/main" val="2579945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Measuring Nitrate Concentrations</a:t>
            </a:r>
            <a:endParaRPr lang="en-US" b="1" u="sng" dirty="0"/>
          </a:p>
        </p:txBody>
      </p:sp>
      <p:sp>
        <p:nvSpPr>
          <p:cNvPr id="3" name="Content Placeholder 2"/>
          <p:cNvSpPr>
            <a:spLocks noGrp="1"/>
          </p:cNvSpPr>
          <p:nvPr>
            <p:ph idx="1"/>
          </p:nvPr>
        </p:nvSpPr>
        <p:spPr>
          <a:xfrm>
            <a:off x="838200" y="1690688"/>
            <a:ext cx="6242824" cy="4351338"/>
          </a:xfrm>
        </p:spPr>
        <p:txBody>
          <a:bodyPr>
            <a:normAutofit fontScale="85000" lnSpcReduction="20000"/>
          </a:bodyPr>
          <a:lstStyle/>
          <a:p>
            <a:r>
              <a:rPr lang="en-US" dirty="0"/>
              <a:t>When the lab receives a water sample that needs to be tested for nitrates, it is very similar to trying to determine how many pieces of candy were in the prize jar. </a:t>
            </a:r>
            <a:endParaRPr lang="en-US" dirty="0" smtClean="0"/>
          </a:p>
          <a:p>
            <a:r>
              <a:rPr lang="en-US" dirty="0" smtClean="0"/>
              <a:t>Before a random sample is analyzed, water that has a known nitrate concentration is analyzed using an Ion Chromatograph.</a:t>
            </a:r>
          </a:p>
          <a:p>
            <a:r>
              <a:rPr lang="en-US" dirty="0" smtClean="0"/>
              <a:t>The Ion Chromatograph gives us a read-out of nitrate concentration as the area under a nitrate peak. </a:t>
            </a:r>
          </a:p>
          <a:p>
            <a:r>
              <a:rPr lang="en-US" dirty="0" smtClean="0"/>
              <a:t>Although the units are different, the nitrate peak area can be used in a similar way as the volume of the candy jars in order to create a calibration curve, and determine an unknown nitrate concentration in a water sample.</a:t>
            </a:r>
          </a:p>
          <a:p>
            <a:endParaRPr lang="en-US" dirty="0"/>
          </a:p>
        </p:txBody>
      </p:sp>
      <p:grpSp>
        <p:nvGrpSpPr>
          <p:cNvPr id="4" name="Group 3"/>
          <p:cNvGrpSpPr/>
          <p:nvPr/>
        </p:nvGrpSpPr>
        <p:grpSpPr>
          <a:xfrm>
            <a:off x="7081024" y="1690688"/>
            <a:ext cx="5118867" cy="3688376"/>
            <a:chOff x="7081024" y="1690688"/>
            <a:chExt cx="5118867" cy="3688376"/>
          </a:xfrm>
        </p:grpSpPr>
        <p:pic>
          <p:nvPicPr>
            <p:cNvPr id="5" name="Picture 4"/>
            <p:cNvPicPr>
              <a:picLocks noChangeAspect="1"/>
            </p:cNvPicPr>
            <p:nvPr/>
          </p:nvPicPr>
          <p:blipFill rotWithShape="1">
            <a:blip r:embed="rId2"/>
            <a:srcRect l="10079" b="12807"/>
            <a:stretch/>
          </p:blipFill>
          <p:spPr>
            <a:xfrm>
              <a:off x="7081024" y="1690688"/>
              <a:ext cx="5118867" cy="3688376"/>
            </a:xfrm>
            <a:prstGeom prst="rect">
              <a:avLst/>
            </a:prstGeom>
          </p:spPr>
        </p:pic>
        <p:sp>
          <p:nvSpPr>
            <p:cNvPr id="6" name="TextBox 5"/>
            <p:cNvSpPr txBox="1"/>
            <p:nvPr/>
          </p:nvSpPr>
          <p:spPr>
            <a:xfrm>
              <a:off x="9305921" y="2213802"/>
              <a:ext cx="1828800" cy="646331"/>
            </a:xfrm>
            <a:prstGeom prst="rect">
              <a:avLst/>
            </a:prstGeom>
            <a:solidFill>
              <a:schemeClr val="bg1"/>
            </a:solidFill>
          </p:spPr>
          <p:txBody>
            <a:bodyPr wrap="square" rtlCol="0">
              <a:spAutoFit/>
            </a:bodyPr>
            <a:lstStyle/>
            <a:p>
              <a:pPr algn="ctr"/>
              <a:r>
                <a:rPr lang="en-US" dirty="0" smtClean="0"/>
                <a:t>Example Nitrate Peak</a:t>
              </a:r>
              <a:endParaRPr lang="en-US" dirty="0"/>
            </a:p>
          </p:txBody>
        </p:sp>
        <p:sp>
          <p:nvSpPr>
            <p:cNvPr id="7" name="TextBox 6"/>
            <p:cNvSpPr txBox="1"/>
            <p:nvPr/>
          </p:nvSpPr>
          <p:spPr>
            <a:xfrm>
              <a:off x="8631272" y="4928839"/>
              <a:ext cx="2018371" cy="369332"/>
            </a:xfrm>
            <a:prstGeom prst="rect">
              <a:avLst/>
            </a:prstGeom>
            <a:noFill/>
          </p:spPr>
          <p:txBody>
            <a:bodyPr wrap="square" rtlCol="0">
              <a:spAutoFit/>
            </a:bodyPr>
            <a:lstStyle/>
            <a:p>
              <a:r>
                <a:rPr lang="en-US" dirty="0" smtClean="0"/>
                <a:t>Peak area = 100</a:t>
              </a:r>
              <a:endParaRPr lang="en-US" dirty="0"/>
            </a:p>
          </p:txBody>
        </p:sp>
      </p:grpSp>
    </p:spTree>
    <p:extLst>
      <p:ext uri="{BB962C8B-B14F-4D97-AF65-F5344CB8AC3E}">
        <p14:creationId xmlns:p14="http://schemas.microsoft.com/office/powerpoint/2010/main" val="1206849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en-US" b="1" u="sng" dirty="0" smtClean="0"/>
              <a:t>Nitrate Calibration Curve</a:t>
            </a:r>
            <a:endParaRPr lang="en-US" b="1" u="sng" dirty="0"/>
          </a:p>
        </p:txBody>
      </p:sp>
      <p:sp>
        <p:nvSpPr>
          <p:cNvPr id="3" name="Content Placeholder 2"/>
          <p:cNvSpPr>
            <a:spLocks noGrp="1"/>
          </p:cNvSpPr>
          <p:nvPr>
            <p:ph idx="1"/>
          </p:nvPr>
        </p:nvSpPr>
        <p:spPr>
          <a:xfrm>
            <a:off x="838200" y="1445360"/>
            <a:ext cx="5172307" cy="4732415"/>
          </a:xfrm>
        </p:spPr>
        <p:txBody>
          <a:bodyPr>
            <a:normAutofit fontScale="85000" lnSpcReduction="20000"/>
          </a:bodyPr>
          <a:lstStyle/>
          <a:p>
            <a:r>
              <a:rPr lang="en-US" dirty="0" smtClean="0"/>
              <a:t>Start with a water sample that has been created to have a known concentration of nitrate. This sample is called a </a:t>
            </a:r>
            <a:r>
              <a:rPr lang="en-US" b="1" dirty="0" smtClean="0"/>
              <a:t>standard</a:t>
            </a:r>
            <a:r>
              <a:rPr lang="en-US" dirty="0" smtClean="0"/>
              <a:t>.</a:t>
            </a:r>
          </a:p>
          <a:p>
            <a:r>
              <a:rPr lang="en-US" dirty="0" smtClean="0"/>
              <a:t>Five different standards, each with a known concentration of nitrate, are run on the Ion Chromatograph. The instrument gives us a peak area for each known concentration of nitrate. </a:t>
            </a:r>
          </a:p>
          <a:p>
            <a:r>
              <a:rPr lang="en-US" b="1" dirty="0" smtClean="0"/>
              <a:t>Each of the five known concentrations of nitrate is equivalent to each of the five jars with known amounts of candy.</a:t>
            </a:r>
          </a:p>
          <a:p>
            <a:r>
              <a:rPr lang="en-US" b="1" dirty="0" smtClean="0"/>
              <a:t>Each peak area is equivalent to the volume of each jar. </a:t>
            </a:r>
            <a:endParaRPr lang="en-US" b="1" dirty="0"/>
          </a:p>
        </p:txBody>
      </p:sp>
      <p:graphicFrame>
        <p:nvGraphicFramePr>
          <p:cNvPr id="5" name="Chart 4"/>
          <p:cNvGraphicFramePr/>
          <p:nvPr>
            <p:extLst>
              <p:ext uri="{D42A27DB-BD31-4B8C-83A1-F6EECF244321}">
                <p14:modId xmlns:p14="http://schemas.microsoft.com/office/powerpoint/2010/main" val="1947785192"/>
              </p:ext>
            </p:extLst>
          </p:nvPr>
        </p:nvGraphicFramePr>
        <p:xfrm>
          <a:off x="6010507" y="1924224"/>
          <a:ext cx="5787483" cy="3272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1682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en-US" b="1" u="sng" dirty="0" smtClean="0"/>
              <a:t>Nitrate Calibration Curve - Example</a:t>
            </a:r>
            <a:endParaRPr lang="en-US" b="1" u="sng" dirty="0"/>
          </a:p>
        </p:txBody>
      </p:sp>
      <p:sp>
        <p:nvSpPr>
          <p:cNvPr id="3" name="Content Placeholder 2"/>
          <p:cNvSpPr>
            <a:spLocks noGrp="1"/>
          </p:cNvSpPr>
          <p:nvPr>
            <p:ph idx="1"/>
          </p:nvPr>
        </p:nvSpPr>
        <p:spPr>
          <a:xfrm>
            <a:off x="838200" y="1445360"/>
            <a:ext cx="10515600" cy="2134181"/>
          </a:xfrm>
        </p:spPr>
        <p:txBody>
          <a:bodyPr>
            <a:normAutofit/>
          </a:bodyPr>
          <a:lstStyle/>
          <a:p>
            <a:r>
              <a:rPr lang="en-US" dirty="0" smtClean="0"/>
              <a:t>You have run five different nitrate standards on the Ion Chromatograph and analyzed their peak areas to come up with the data table below. Use the data table in order to create a calibration curve for your five nitrate standards. (Hint: follow the same steps as in the candy jar example).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2664275"/>
              </p:ext>
            </p:extLst>
          </p:nvPr>
        </p:nvGraphicFramePr>
        <p:xfrm>
          <a:off x="1738060" y="3601843"/>
          <a:ext cx="8715880" cy="2971122"/>
        </p:xfrm>
        <a:graphic>
          <a:graphicData uri="http://schemas.openxmlformats.org/drawingml/2006/table">
            <a:tbl>
              <a:tblPr firstRow="1" firstCol="1" bandRow="1">
                <a:tableStyleId>{5C22544A-7EE6-4342-B048-85BDC9FD1C3A}</a:tableStyleId>
              </a:tblPr>
              <a:tblGrid>
                <a:gridCol w="4357940"/>
                <a:gridCol w="4357940"/>
              </a:tblGrid>
              <a:tr h="495187">
                <a:tc>
                  <a:txBody>
                    <a:bodyPr/>
                    <a:lstStyle/>
                    <a:p>
                      <a:pPr marL="0" marR="0">
                        <a:lnSpc>
                          <a:spcPct val="107000"/>
                        </a:lnSpc>
                        <a:spcBef>
                          <a:spcPts val="0"/>
                        </a:spcBef>
                        <a:spcAft>
                          <a:spcPts val="0"/>
                        </a:spcAft>
                      </a:pPr>
                      <a:r>
                        <a:rPr lang="en-US" sz="1800">
                          <a:effectLst/>
                        </a:rPr>
                        <a:t>Known Concentration in Standard (ppm) (x)</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Peak Area (y)</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5187">
                <a:tc>
                  <a:txBody>
                    <a:bodyPr/>
                    <a:lstStyle/>
                    <a:p>
                      <a:pPr marL="0" marR="0">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4.236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5187">
                <a:tc>
                  <a:txBody>
                    <a:bodyPr/>
                    <a:lstStyle/>
                    <a:p>
                      <a:pPr marL="0" marR="0">
                        <a:lnSpc>
                          <a:spcPct val="107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21.916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5187">
                <a:tc>
                  <a:txBody>
                    <a:bodyPr/>
                    <a:lstStyle/>
                    <a:p>
                      <a:pPr marL="0" marR="0">
                        <a:lnSpc>
                          <a:spcPct val="107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42.15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5187">
                <a:tc>
                  <a:txBody>
                    <a:bodyPr/>
                    <a:lstStyle/>
                    <a:p>
                      <a:pPr marL="0" marR="0">
                        <a:lnSpc>
                          <a:spcPct val="107000"/>
                        </a:lnSpc>
                        <a:spcBef>
                          <a:spcPts val="0"/>
                        </a:spcBef>
                        <a:spcAft>
                          <a:spcPts val="0"/>
                        </a:spcAft>
                      </a:pPr>
                      <a:r>
                        <a:rPr lang="en-US" sz="1800">
                          <a:effectLst/>
                        </a:rPr>
                        <a:t>50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99.535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5187">
                <a:tc>
                  <a:txBody>
                    <a:bodyPr/>
                    <a:lstStyle/>
                    <a:p>
                      <a:pPr marL="0" marR="0">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195.697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238394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en-US" b="1" u="sng" dirty="0" smtClean="0"/>
              <a:t>Nitrate Calibration Curve - Example</a:t>
            </a:r>
            <a:endParaRPr lang="en-US" b="1" u="sng" dirty="0"/>
          </a:p>
        </p:txBody>
      </p:sp>
      <p:sp>
        <p:nvSpPr>
          <p:cNvPr id="3" name="Content Placeholder 2"/>
          <p:cNvSpPr>
            <a:spLocks noGrp="1"/>
          </p:cNvSpPr>
          <p:nvPr>
            <p:ph idx="1"/>
          </p:nvPr>
        </p:nvSpPr>
        <p:spPr>
          <a:xfrm>
            <a:off x="838200" y="1445360"/>
            <a:ext cx="10515600" cy="2134181"/>
          </a:xfrm>
        </p:spPr>
        <p:txBody>
          <a:bodyPr>
            <a:normAutofit/>
          </a:bodyPr>
          <a:lstStyle/>
          <a:p>
            <a:pPr marL="514350" indent="-514350">
              <a:buFont typeface="+mj-lt"/>
              <a:buAutoNum type="arabicPeriod"/>
            </a:pPr>
            <a:r>
              <a:rPr lang="en-US" dirty="0" smtClean="0"/>
              <a:t>Plot the data points on a graph.</a:t>
            </a:r>
            <a:endParaRPr lang="en-US" dirty="0"/>
          </a:p>
        </p:txBody>
      </p:sp>
      <p:graphicFrame>
        <p:nvGraphicFramePr>
          <p:cNvPr id="6" name="Chart 5"/>
          <p:cNvGraphicFramePr/>
          <p:nvPr>
            <p:extLst>
              <p:ext uri="{D42A27DB-BD31-4B8C-83A1-F6EECF244321}">
                <p14:modId xmlns:p14="http://schemas.microsoft.com/office/powerpoint/2010/main" val="720022295"/>
              </p:ext>
            </p:extLst>
          </p:nvPr>
        </p:nvGraphicFramePr>
        <p:xfrm>
          <a:off x="2620536" y="2313876"/>
          <a:ext cx="6950927" cy="4265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5223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en-US" b="1" u="sng" dirty="0" smtClean="0"/>
              <a:t>Nitrate Calibration Curve - Example</a:t>
            </a:r>
            <a:endParaRPr lang="en-US" b="1" u="sng" dirty="0"/>
          </a:p>
        </p:txBody>
      </p:sp>
      <p:sp>
        <p:nvSpPr>
          <p:cNvPr id="3" name="Content Placeholder 2"/>
          <p:cNvSpPr>
            <a:spLocks noGrp="1"/>
          </p:cNvSpPr>
          <p:nvPr>
            <p:ph idx="1"/>
          </p:nvPr>
        </p:nvSpPr>
        <p:spPr>
          <a:xfrm>
            <a:off x="838200" y="1445360"/>
            <a:ext cx="10515600" cy="2134181"/>
          </a:xfrm>
        </p:spPr>
        <p:txBody>
          <a:bodyPr>
            <a:normAutofit/>
          </a:bodyPr>
          <a:lstStyle/>
          <a:p>
            <a:pPr marL="0" indent="0">
              <a:buNone/>
            </a:pPr>
            <a:r>
              <a:rPr lang="en-US" dirty="0" smtClean="0"/>
              <a:t>2. Draw a line that best fits through the data points.</a:t>
            </a:r>
            <a:endParaRPr lang="en-US" dirty="0"/>
          </a:p>
        </p:txBody>
      </p:sp>
      <p:graphicFrame>
        <p:nvGraphicFramePr>
          <p:cNvPr id="5" name="Chart 4"/>
          <p:cNvGraphicFramePr/>
          <p:nvPr>
            <p:extLst>
              <p:ext uri="{D42A27DB-BD31-4B8C-83A1-F6EECF244321}">
                <p14:modId xmlns:p14="http://schemas.microsoft.com/office/powerpoint/2010/main" val="137500073"/>
              </p:ext>
            </p:extLst>
          </p:nvPr>
        </p:nvGraphicFramePr>
        <p:xfrm>
          <a:off x="2626112" y="2291575"/>
          <a:ext cx="6939776" cy="4131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7523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en-US" b="1" u="sng" dirty="0" smtClean="0"/>
              <a:t>Nitrate Calibration Curve - Example</a:t>
            </a:r>
            <a:endParaRPr lang="en-US"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45360"/>
                <a:ext cx="10515600" cy="2134181"/>
              </a:xfrm>
            </p:spPr>
            <p:txBody>
              <a:bodyPr>
                <a:normAutofit/>
              </a:bodyPr>
              <a:lstStyle/>
              <a:p>
                <a:pPr marL="0" indent="0">
                  <a:buNone/>
                </a:pPr>
                <a:r>
                  <a:rPr lang="en-US" dirty="0"/>
                  <a:t>3</a:t>
                </a:r>
                <a:r>
                  <a:rPr lang="en-US" dirty="0" smtClean="0"/>
                  <a:t>. Estimate the equation of the line using the format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𝑚𝑥</m:t>
                    </m:r>
                    <m:r>
                      <a:rPr lang="en-US" i="1" dirty="0" smtClean="0">
                        <a:latin typeface="Cambria Math" panose="02040503050406030204" pitchFamily="18" charset="0"/>
                      </a:rPr>
                      <m:t> + </m:t>
                    </m:r>
                    <m:r>
                      <a:rPr lang="en-US" i="1" dirty="0" smtClean="0">
                        <a:latin typeface="Cambria Math" panose="02040503050406030204" pitchFamily="18" charset="0"/>
                      </a:rPr>
                      <m:t>𝑏</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45360"/>
                <a:ext cx="10515600" cy="2134181"/>
              </a:xfrm>
              <a:blipFill rotWithShape="0">
                <a:blip r:embed="rId3"/>
                <a:stretch>
                  <a:fillRect l="-1217" t="-4571"/>
                </a:stretch>
              </a:blipFill>
            </p:spPr>
            <p:txBody>
              <a:bodyPr/>
              <a:lstStyle/>
              <a:p>
                <a:r>
                  <a:rPr lang="en-US">
                    <a:noFill/>
                  </a:rPr>
                  <a:t> </a:t>
                </a:r>
              </a:p>
            </p:txBody>
          </p:sp>
        </mc:Fallback>
      </mc:AlternateContent>
      <p:graphicFrame>
        <p:nvGraphicFramePr>
          <p:cNvPr id="5" name="Chart 4"/>
          <p:cNvGraphicFramePr/>
          <p:nvPr>
            <p:extLst>
              <p:ext uri="{D42A27DB-BD31-4B8C-83A1-F6EECF244321}">
                <p14:modId xmlns:p14="http://schemas.microsoft.com/office/powerpoint/2010/main" val="3728605344"/>
              </p:ext>
            </p:extLst>
          </p:nvPr>
        </p:nvGraphicFramePr>
        <p:xfrm>
          <a:off x="685799" y="2191214"/>
          <a:ext cx="6939776" cy="4131527"/>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4" name="TextBox 3"/>
              <p:cNvSpPr txBox="1"/>
              <p:nvPr/>
            </p:nvSpPr>
            <p:spPr>
              <a:xfrm>
                <a:off x="7777976" y="2856593"/>
                <a:ext cx="3936381" cy="2800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 </m:t>
                      </m:r>
                      <m:r>
                        <a:rPr lang="en-US" sz="2800" i="1" dirty="0" smtClean="0">
                          <a:latin typeface="Cambria Math" panose="02040503050406030204" pitchFamily="18" charset="0"/>
                        </a:rPr>
                        <m:t>𝑚</m:t>
                      </m:r>
                      <m:r>
                        <a:rPr lang="en-US" sz="2800" i="1" dirty="0" smtClean="0">
                          <a:latin typeface="Cambria Math" panose="02040503050406030204" pitchFamily="18" charset="0"/>
                        </a:rPr>
                        <m:t> = 2.2</m:t>
                      </m:r>
                    </m:oMath>
                  </m:oMathPara>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𝑏</m:t>
                      </m:r>
                      <m:r>
                        <a:rPr lang="en-US" sz="2800" i="1" dirty="0" smtClean="0">
                          <a:latin typeface="Cambria Math" panose="02040503050406030204" pitchFamily="18" charset="0"/>
                        </a:rPr>
                        <m:t> = − 0.2</m:t>
                      </m:r>
                    </m:oMath>
                  </m:oMathPara>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 = 2.2</m:t>
                      </m:r>
                      <m:r>
                        <a:rPr lang="en-US" sz="2800" i="1" dirty="0" smtClean="0">
                          <a:latin typeface="Cambria Math" panose="02040503050406030204" pitchFamily="18" charset="0"/>
                        </a:rPr>
                        <m:t>𝑥</m:t>
                      </m:r>
                      <m:r>
                        <a:rPr lang="en-US" sz="2800" i="1" dirty="0" smtClean="0">
                          <a:latin typeface="Cambria Math" panose="02040503050406030204" pitchFamily="18" charset="0"/>
                        </a:rPr>
                        <m:t> – 0.2</m:t>
                      </m:r>
                    </m:oMath>
                  </m:oMathPara>
                </a14:m>
                <a:endParaRPr lang="en-US" sz="2800" dirty="0" smtClean="0"/>
              </a:p>
              <a:p>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777976" y="2856593"/>
                <a:ext cx="3936381" cy="280076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6716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en-US" b="1" u="sng" dirty="0" smtClean="0"/>
              <a:t>Nitrate Calibration Curve - Example</a:t>
            </a:r>
            <a:endParaRPr lang="en-US" b="1" u="sng" dirty="0"/>
          </a:p>
        </p:txBody>
      </p:sp>
      <p:sp>
        <p:nvSpPr>
          <p:cNvPr id="3" name="Content Placeholder 2"/>
          <p:cNvSpPr>
            <a:spLocks noGrp="1"/>
          </p:cNvSpPr>
          <p:nvPr>
            <p:ph idx="1"/>
          </p:nvPr>
        </p:nvSpPr>
        <p:spPr>
          <a:xfrm>
            <a:off x="838200" y="1445360"/>
            <a:ext cx="10515600" cy="2134181"/>
          </a:xfrm>
        </p:spPr>
        <p:txBody>
          <a:bodyPr>
            <a:normAutofit/>
          </a:bodyPr>
          <a:lstStyle/>
          <a:p>
            <a:pPr marL="0" indent="0">
              <a:buNone/>
            </a:pPr>
            <a:r>
              <a:rPr lang="en-US" dirty="0" smtClean="0"/>
              <a:t>Now that we have calculated our calibration curve equation, we can estimate the concentration of nitrate in the lab sample. For example, a typical seawater sample run on the instrument gives a peak area value of 60. Calculate the nitrate concentration for the typical seawater sample using the calibration curve equation. </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933592" y="3834209"/>
                <a:ext cx="4324815" cy="3170099"/>
              </a:xfrm>
              <a:prstGeom prst="rect">
                <a:avLst/>
              </a:prstGeom>
              <a:noFill/>
            </p:spPr>
            <p:txBody>
              <a:bodyPr wrap="square" rtlCol="0">
                <a:spAutoFit/>
              </a:bodyPr>
              <a:lstStyle/>
              <a:p>
                <a:endParaRPr lang="en-US" sz="2800" dirty="0" smtClean="0"/>
              </a:p>
              <a:p>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𝑦</m:t>
                      </m:r>
                      <m:r>
                        <a:rPr lang="en-US" sz="4000" i="1" dirty="0" smtClean="0">
                          <a:latin typeface="Cambria Math" panose="02040503050406030204" pitchFamily="18" charset="0"/>
                        </a:rPr>
                        <m:t> = 2.2</m:t>
                      </m:r>
                      <m:r>
                        <a:rPr lang="en-US" sz="4000" i="1" dirty="0" smtClean="0">
                          <a:latin typeface="Cambria Math" panose="02040503050406030204" pitchFamily="18" charset="0"/>
                        </a:rPr>
                        <m:t>𝑥</m:t>
                      </m:r>
                      <m:r>
                        <a:rPr lang="en-US" sz="4000" i="1" dirty="0" smtClean="0">
                          <a:latin typeface="Cambria Math" panose="02040503050406030204" pitchFamily="18" charset="0"/>
                        </a:rPr>
                        <m:t> – 0.2</m:t>
                      </m:r>
                    </m:oMath>
                  </m:oMathPara>
                </a14:m>
                <a:endParaRPr lang="en-US" sz="4000" dirty="0" smtClean="0"/>
              </a:p>
              <a:p>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𝑦</m:t>
                      </m:r>
                      <m:r>
                        <a:rPr lang="en-US" sz="4000" i="1" dirty="0" smtClean="0">
                          <a:latin typeface="Cambria Math" panose="02040503050406030204" pitchFamily="18" charset="0"/>
                        </a:rPr>
                        <m:t> = 60</m:t>
                      </m:r>
                    </m:oMath>
                  </m:oMathPara>
                </a14:m>
                <a:endParaRPr lang="en-US" sz="4000" dirty="0" smtClean="0"/>
              </a:p>
              <a:p>
                <a:endParaRPr lang="en-US" sz="2800" dirty="0"/>
              </a:p>
              <a:p>
                <a:endParaRPr lang="en-US" sz="2800" dirty="0" smtClean="0"/>
              </a:p>
              <a:p>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933592" y="3834209"/>
                <a:ext cx="4324815" cy="317009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7059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en-US" b="1" u="sng" dirty="0" smtClean="0"/>
              <a:t>Nitrate Calibration Curve - Example</a:t>
            </a:r>
            <a:endParaRPr lang="en-US" b="1" u="sng" dirty="0"/>
          </a:p>
        </p:txBody>
      </p:sp>
      <p:sp>
        <p:nvSpPr>
          <p:cNvPr id="3" name="Content Placeholder 2"/>
          <p:cNvSpPr>
            <a:spLocks noGrp="1"/>
          </p:cNvSpPr>
          <p:nvPr>
            <p:ph idx="1"/>
          </p:nvPr>
        </p:nvSpPr>
        <p:spPr>
          <a:xfrm>
            <a:off x="838200" y="1445360"/>
            <a:ext cx="10515600" cy="2134181"/>
          </a:xfrm>
        </p:spPr>
        <p:txBody>
          <a:bodyPr>
            <a:normAutofit/>
          </a:bodyPr>
          <a:lstStyle/>
          <a:p>
            <a:pPr marL="0" indent="0">
              <a:buNone/>
            </a:pPr>
            <a:r>
              <a:rPr lang="en-US" dirty="0" smtClean="0"/>
              <a:t>Now that we have calculated our estimated calibration curve equation, was can estimate the concentration of nitrate in the lab sample. For example, a typical seawater sample run on the instrument gives a peak area value of 60. Calculate the nitrate concentration for the typical seawater sample using the calibration curve equation. </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933592" y="3432765"/>
                <a:ext cx="4324815" cy="4401205"/>
              </a:xfrm>
              <a:prstGeom prst="rect">
                <a:avLst/>
              </a:prstGeom>
              <a:noFill/>
            </p:spPr>
            <p:txBody>
              <a:bodyPr wrap="square" rtlCol="0">
                <a:spAutoFit/>
              </a:bodyPr>
              <a:lstStyle/>
              <a:p>
                <a:endParaRPr lang="en-US" sz="2800" dirty="0" smtClean="0"/>
              </a:p>
              <a:p>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𝑦</m:t>
                      </m:r>
                      <m:r>
                        <a:rPr lang="en-US" sz="4000" i="1" dirty="0" smtClean="0">
                          <a:latin typeface="Cambria Math" panose="02040503050406030204" pitchFamily="18" charset="0"/>
                        </a:rPr>
                        <m:t> = 2.2</m:t>
                      </m:r>
                      <m:r>
                        <a:rPr lang="en-US" sz="4000" i="1" dirty="0" smtClean="0">
                          <a:latin typeface="Cambria Math" panose="02040503050406030204" pitchFamily="18" charset="0"/>
                        </a:rPr>
                        <m:t>𝑥</m:t>
                      </m:r>
                      <m:r>
                        <a:rPr lang="en-US" sz="4000" i="1" dirty="0" smtClean="0">
                          <a:latin typeface="Cambria Math" panose="02040503050406030204" pitchFamily="18" charset="0"/>
                        </a:rPr>
                        <m:t> – 0.2</m:t>
                      </m:r>
                    </m:oMath>
                  </m:oMathPara>
                </a14:m>
                <a:endParaRPr lang="en-US" sz="4000" dirty="0" smtClean="0"/>
              </a:p>
              <a:p>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𝑦</m:t>
                      </m:r>
                      <m:r>
                        <a:rPr lang="en-US" sz="4000" i="1" dirty="0" smtClean="0">
                          <a:latin typeface="Cambria Math" panose="02040503050406030204" pitchFamily="18" charset="0"/>
                        </a:rPr>
                        <m:t> = 60</m:t>
                      </m:r>
                    </m:oMath>
                  </m:oMathPara>
                </a14:m>
                <a:endParaRPr lang="en-US" sz="4000" dirty="0" smtClean="0"/>
              </a:p>
              <a:p>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60 = 2.2</m:t>
                      </m:r>
                      <m:r>
                        <a:rPr lang="en-US" sz="4000" i="1" dirty="0" smtClean="0">
                          <a:latin typeface="Cambria Math" panose="02040503050406030204" pitchFamily="18" charset="0"/>
                        </a:rPr>
                        <m:t>𝑥</m:t>
                      </m:r>
                      <m:r>
                        <a:rPr lang="en-US" sz="4000" i="1" dirty="0" smtClean="0">
                          <a:latin typeface="Cambria Math" panose="02040503050406030204" pitchFamily="18" charset="0"/>
                        </a:rPr>
                        <m:t> – 0.2</m:t>
                      </m:r>
                    </m:oMath>
                  </m:oMathPara>
                </a14:m>
                <a:endParaRPr lang="en-US" sz="4000" dirty="0" smtClean="0"/>
              </a:p>
              <a:p>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𝑥</m:t>
                      </m:r>
                      <m:r>
                        <a:rPr lang="en-US" sz="4000" i="1" dirty="0" smtClean="0">
                          <a:latin typeface="Cambria Math" panose="02040503050406030204" pitchFamily="18" charset="0"/>
                        </a:rPr>
                        <m:t> = 27.36</m:t>
                      </m:r>
                    </m:oMath>
                  </m:oMathPara>
                </a14:m>
                <a:endParaRPr lang="en-US" sz="4000" dirty="0" smtClean="0"/>
              </a:p>
              <a:p>
                <a:endParaRPr lang="en-US" sz="2800" dirty="0"/>
              </a:p>
              <a:p>
                <a:endParaRPr lang="en-US" sz="2800" dirty="0" smtClean="0"/>
              </a:p>
              <a:p>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933592" y="3432765"/>
                <a:ext cx="4324815" cy="440120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336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Why are they important?</a:t>
            </a:r>
            <a:endParaRPr lang="en-US" b="1" u="sng" dirty="0"/>
          </a:p>
        </p:txBody>
      </p:sp>
      <p:sp>
        <p:nvSpPr>
          <p:cNvPr id="3" name="Content Placeholder 2"/>
          <p:cNvSpPr>
            <a:spLocks noGrp="1"/>
          </p:cNvSpPr>
          <p:nvPr>
            <p:ph idx="1"/>
          </p:nvPr>
        </p:nvSpPr>
        <p:spPr>
          <a:xfrm>
            <a:off x="716280" y="1690688"/>
            <a:ext cx="6802120" cy="4964112"/>
          </a:xfrm>
        </p:spPr>
        <p:txBody>
          <a:bodyPr>
            <a:normAutofit fontScale="85000" lnSpcReduction="20000"/>
          </a:bodyPr>
          <a:lstStyle/>
          <a:p>
            <a:r>
              <a:rPr lang="en-US" dirty="0"/>
              <a:t>While nitrogen is important to plants, especially in the form of nitrate, too much of it can become a bad thing. </a:t>
            </a:r>
          </a:p>
          <a:p>
            <a:r>
              <a:rPr lang="en-US" dirty="0"/>
              <a:t>Most fertilizers contain nitrate (NO</a:t>
            </a:r>
            <a:r>
              <a:rPr lang="en-US" baseline="-25000" dirty="0"/>
              <a:t>3</a:t>
            </a:r>
            <a:r>
              <a:rPr lang="en-US" dirty="0"/>
              <a:t>-) and sometimes ammonium (NH</a:t>
            </a:r>
            <a:r>
              <a:rPr lang="en-US" baseline="-25000" dirty="0"/>
              <a:t>4</a:t>
            </a:r>
            <a:r>
              <a:rPr lang="en-US" dirty="0"/>
              <a:t>+) to provide extra nutrients to plants</a:t>
            </a:r>
            <a:r>
              <a:rPr lang="en-US" dirty="0" smtClean="0"/>
              <a:t>.</a:t>
            </a:r>
          </a:p>
          <a:p>
            <a:r>
              <a:rPr lang="en-US" dirty="0"/>
              <a:t>When farmers put fertilizer on fields, some of the nitrates are incorporated into the plant and used for its essential functions. However, a lot of the fertilizer applied to the field sits in or on the soil. When it rains the soil absorbs the water. But, the soil can only absorb so much water. Eventually, the water starts to run over the fields and downhill, bringing the excess fertilizer with it. This water then ends up in local lakes, rivers, and streams, eventually flowing into the ocean. </a:t>
            </a:r>
          </a:p>
          <a:p>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711440" y="1965008"/>
            <a:ext cx="4094480" cy="3633152"/>
          </a:xfrm>
          <a:prstGeom prst="rect">
            <a:avLst/>
          </a:prstGeom>
        </p:spPr>
      </p:pic>
    </p:spTree>
    <p:extLst>
      <p:ext uri="{BB962C8B-B14F-4D97-AF65-F5344CB8AC3E}">
        <p14:creationId xmlns:p14="http://schemas.microsoft.com/office/powerpoint/2010/main" val="1637814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60" y="0"/>
            <a:ext cx="10515600" cy="1325563"/>
          </a:xfrm>
        </p:spPr>
        <p:txBody>
          <a:bodyPr/>
          <a:lstStyle/>
          <a:p>
            <a:pPr algn="ctr"/>
            <a:r>
              <a:rPr lang="en-US" b="1" u="sng" dirty="0" smtClean="0"/>
              <a:t>Why are they important?</a:t>
            </a:r>
            <a:endParaRPr lang="en-US" b="1" u="sng" dirty="0"/>
          </a:p>
        </p:txBody>
      </p:sp>
      <p:sp>
        <p:nvSpPr>
          <p:cNvPr id="3" name="Content Placeholder 2"/>
          <p:cNvSpPr>
            <a:spLocks noGrp="1"/>
          </p:cNvSpPr>
          <p:nvPr>
            <p:ph idx="1"/>
          </p:nvPr>
        </p:nvSpPr>
        <p:spPr>
          <a:xfrm>
            <a:off x="106680" y="1219041"/>
            <a:ext cx="6802120" cy="4964112"/>
          </a:xfrm>
        </p:spPr>
        <p:txBody>
          <a:bodyPr>
            <a:normAutofit fontScale="85000" lnSpcReduction="20000"/>
          </a:bodyPr>
          <a:lstStyle/>
          <a:p>
            <a:r>
              <a:rPr lang="en-US" dirty="0"/>
              <a:t>When this happens, the water is filled with too much nitrogen. </a:t>
            </a:r>
            <a:r>
              <a:rPr lang="en-US" dirty="0" smtClean="0"/>
              <a:t>This </a:t>
            </a:r>
            <a:r>
              <a:rPr lang="en-US" dirty="0"/>
              <a:t>excess of nutrients can lead to </a:t>
            </a:r>
            <a:r>
              <a:rPr lang="en-US" b="1" dirty="0"/>
              <a:t>eutrophication</a:t>
            </a:r>
            <a:r>
              <a:rPr lang="en-US" dirty="0"/>
              <a:t>. </a:t>
            </a:r>
            <a:endParaRPr lang="en-US" dirty="0" smtClean="0"/>
          </a:p>
          <a:p>
            <a:r>
              <a:rPr lang="en-US" dirty="0" smtClean="0"/>
              <a:t>First</a:t>
            </a:r>
            <a:r>
              <a:rPr lang="en-US" dirty="0"/>
              <a:t>, plants flourish and an overgrowth of algae coats the top of the lake. The algae block the sunlight, and plants on the bottom of streambed or ocean floor die. </a:t>
            </a:r>
            <a:endParaRPr lang="en-US" dirty="0" smtClean="0"/>
          </a:p>
          <a:p>
            <a:r>
              <a:rPr lang="en-US" dirty="0" smtClean="0"/>
              <a:t>The </a:t>
            </a:r>
            <a:r>
              <a:rPr lang="en-US" dirty="0"/>
              <a:t>decomposition of these plants uses a lot of oxygen dissolved in the water. Soon, there is not enough oxygen dissolved in the water for other organisms to live there. Some of them escape and others die. </a:t>
            </a:r>
            <a:endParaRPr lang="en-US" dirty="0" smtClean="0"/>
          </a:p>
          <a:p>
            <a:r>
              <a:rPr lang="en-US" dirty="0" smtClean="0"/>
              <a:t>The </a:t>
            </a:r>
            <a:r>
              <a:rPr lang="en-US" dirty="0"/>
              <a:t>organisms that die are then decomposed, taking the rest of the oxygen out of the water. This creates “dead zones” or areas where no life can be sustained. This eutrophication process can happen in any body of water. </a:t>
            </a:r>
          </a:p>
          <a:p>
            <a:endParaRPr lang="en-US" dirty="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985000" y="914400"/>
            <a:ext cx="4993640" cy="5943600"/>
          </a:xfrm>
          <a:prstGeom prst="rect">
            <a:avLst/>
          </a:prstGeom>
        </p:spPr>
      </p:pic>
    </p:spTree>
    <p:extLst>
      <p:ext uri="{BB962C8B-B14F-4D97-AF65-F5344CB8AC3E}">
        <p14:creationId xmlns:p14="http://schemas.microsoft.com/office/powerpoint/2010/main" val="1757690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60" y="0"/>
            <a:ext cx="10515600" cy="1325563"/>
          </a:xfrm>
        </p:spPr>
        <p:txBody>
          <a:bodyPr/>
          <a:lstStyle/>
          <a:p>
            <a:pPr algn="ctr"/>
            <a:r>
              <a:rPr lang="en-US" b="1" u="sng" dirty="0" smtClean="0"/>
              <a:t>Why are they important?</a:t>
            </a:r>
            <a:endParaRPr lang="en-US" b="1" u="sng" dirty="0"/>
          </a:p>
        </p:txBody>
      </p:sp>
      <p:sp>
        <p:nvSpPr>
          <p:cNvPr id="3" name="Content Placeholder 2"/>
          <p:cNvSpPr>
            <a:spLocks noGrp="1"/>
          </p:cNvSpPr>
          <p:nvPr>
            <p:ph idx="1"/>
          </p:nvPr>
        </p:nvSpPr>
        <p:spPr>
          <a:xfrm>
            <a:off x="657860" y="1060767"/>
            <a:ext cx="10896600" cy="1357313"/>
          </a:xfrm>
        </p:spPr>
        <p:txBody>
          <a:bodyPr>
            <a:normAutofit/>
          </a:bodyPr>
          <a:lstStyle/>
          <a:p>
            <a:r>
              <a:rPr lang="en-US" dirty="0"/>
              <a:t>Even if excess nitrate in water doesn’t cause eutrophication, too much nitrate in the water can lead to toxic levels deadly to fish and other aquatic organisms. </a:t>
            </a:r>
            <a:endParaRPr lang="en-US" dirty="0" smtClean="0"/>
          </a:p>
          <a:p>
            <a:pPr marL="0" indent="0">
              <a:buNone/>
            </a:pPr>
            <a:endParaRPr lang="en-US" dirty="0"/>
          </a:p>
          <a:p>
            <a:endParaRPr lang="en-US" dirty="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032000" y="2418080"/>
            <a:ext cx="8097520" cy="4165600"/>
          </a:xfrm>
          <a:prstGeom prst="rect">
            <a:avLst/>
          </a:prstGeom>
        </p:spPr>
      </p:pic>
    </p:spTree>
    <p:extLst>
      <p:ext uri="{BB962C8B-B14F-4D97-AF65-F5344CB8AC3E}">
        <p14:creationId xmlns:p14="http://schemas.microsoft.com/office/powerpoint/2010/main" val="812819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60" y="0"/>
            <a:ext cx="10515600" cy="1325563"/>
          </a:xfrm>
        </p:spPr>
        <p:txBody>
          <a:bodyPr/>
          <a:lstStyle/>
          <a:p>
            <a:pPr algn="ctr"/>
            <a:r>
              <a:rPr lang="en-US" b="1" u="sng" dirty="0" smtClean="0"/>
              <a:t>Why are they important?</a:t>
            </a:r>
            <a:endParaRPr lang="en-US" b="1" u="sng" dirty="0"/>
          </a:p>
        </p:txBody>
      </p:sp>
      <p:sp>
        <p:nvSpPr>
          <p:cNvPr id="3" name="Content Placeholder 2"/>
          <p:cNvSpPr>
            <a:spLocks noGrp="1"/>
          </p:cNvSpPr>
          <p:nvPr>
            <p:ph idx="1"/>
          </p:nvPr>
        </p:nvSpPr>
        <p:spPr>
          <a:xfrm>
            <a:off x="454660" y="1111567"/>
            <a:ext cx="6179820" cy="5065713"/>
          </a:xfrm>
        </p:spPr>
        <p:txBody>
          <a:bodyPr>
            <a:normAutofit fontScale="92500" lnSpcReduction="20000"/>
          </a:bodyPr>
          <a:lstStyle/>
          <a:p>
            <a:r>
              <a:rPr lang="en-US" dirty="0"/>
              <a:t>Not only are excess nitrates bad for aquatic ecosystems and other parts of the environment, excess nitrates in drinking water can be bad for human health. </a:t>
            </a:r>
            <a:endParaRPr lang="en-US" dirty="0" smtClean="0"/>
          </a:p>
          <a:p>
            <a:r>
              <a:rPr lang="en-US" dirty="0"/>
              <a:t>Nitrate can find its way into drinking water in a very similar way to how it reaches rivers and streams. While some nitrates from fertilizer on the landscape are used by </a:t>
            </a:r>
            <a:r>
              <a:rPr lang="en-US" dirty="0" smtClean="0"/>
              <a:t>plants, </a:t>
            </a:r>
            <a:r>
              <a:rPr lang="en-US" dirty="0"/>
              <a:t>or run off into nearby bodies of water, some of it is carried by water deep into the soil, reaching underground water. </a:t>
            </a:r>
            <a:endParaRPr lang="en-US" dirty="0" smtClean="0"/>
          </a:p>
          <a:p>
            <a:r>
              <a:rPr lang="en-US" dirty="0"/>
              <a:t>This underground water (the water table) is used as a source of drinking water from wells or water treatment plants. Drinking water sources can also be rivers and streams, which gain excess nitrates as described earlier.</a:t>
            </a:r>
            <a:endParaRPr lang="en-US" dirty="0" smtClean="0"/>
          </a:p>
          <a:p>
            <a:endParaRPr lang="en-US"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125" y="1750664"/>
            <a:ext cx="4729755" cy="3532536"/>
          </a:xfrm>
          <a:prstGeom prst="rect">
            <a:avLst/>
          </a:prstGeom>
        </p:spPr>
      </p:pic>
    </p:spTree>
    <p:extLst>
      <p:ext uri="{BB962C8B-B14F-4D97-AF65-F5344CB8AC3E}">
        <p14:creationId xmlns:p14="http://schemas.microsoft.com/office/powerpoint/2010/main" val="1364737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Nitrates and Human Health</a:t>
            </a:r>
            <a:endParaRPr lang="en-US" b="1" u="sng" dirty="0"/>
          </a:p>
        </p:txBody>
      </p:sp>
      <p:sp>
        <p:nvSpPr>
          <p:cNvPr id="3" name="Content Placeholder 2"/>
          <p:cNvSpPr>
            <a:spLocks noGrp="1"/>
          </p:cNvSpPr>
          <p:nvPr>
            <p:ph idx="1"/>
          </p:nvPr>
        </p:nvSpPr>
        <p:spPr>
          <a:xfrm>
            <a:off x="939800" y="1188528"/>
            <a:ext cx="10515600" cy="4650087"/>
          </a:xfrm>
        </p:spPr>
        <p:txBody>
          <a:bodyPr>
            <a:normAutofit/>
          </a:bodyPr>
          <a:lstStyle/>
          <a:p>
            <a:r>
              <a:rPr lang="en-US" sz="2400" dirty="0"/>
              <a:t>Nitrates in water are particularly dangerous to babies and the elderly. It can cause </a:t>
            </a:r>
            <a:r>
              <a:rPr lang="en-US" sz="2400" dirty="0" err="1"/>
              <a:t>methemoglobinemia</a:t>
            </a:r>
            <a:r>
              <a:rPr lang="en-US" sz="2400" dirty="0"/>
              <a:t>, meaning that blood can’t carry sufficient oxygen to cells</a:t>
            </a:r>
            <a:r>
              <a:rPr lang="en-US" sz="2400" dirty="0" smtClean="0"/>
              <a:t>.</a:t>
            </a:r>
          </a:p>
          <a:p>
            <a:r>
              <a:rPr lang="en-US" sz="2400" dirty="0" smtClean="0"/>
              <a:t>They can also cause nitrate poisoning which can lead to increased heart rate and respiration. </a:t>
            </a:r>
          </a:p>
        </p:txBody>
      </p:sp>
      <p:pic>
        <p:nvPicPr>
          <p:cNvPr id="10242" name="Picture 2" descr="http://tse1.mm.bing.net/th?id=OIP.Mc5db3f8721466ffa4797d80b7b7a0811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24" y="3081337"/>
            <a:ext cx="3923007" cy="26184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4.bp.blogspot.com/-aTwM5vit1Cg/TgC2xiYjqhI/AAAAAAAAAMg/LhCXvWYTMUM/s1600/ox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6213"/>
            <a:ext cx="4967080" cy="332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79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2409</TotalTime>
  <Words>3502</Words>
  <Application>Microsoft Office PowerPoint</Application>
  <PresentationFormat>Widescreen</PresentationFormat>
  <Paragraphs>457</Paragraphs>
  <Slides>47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Cambria Math</vt:lpstr>
      <vt:lpstr>Times New Roman</vt:lpstr>
      <vt:lpstr>Wingdings</vt:lpstr>
      <vt:lpstr>Office Theme</vt:lpstr>
      <vt:lpstr>Nitrates Background</vt:lpstr>
      <vt:lpstr>What are nitrates?</vt:lpstr>
      <vt:lpstr>What are nitrates?</vt:lpstr>
      <vt:lpstr>What are nitrates?</vt:lpstr>
      <vt:lpstr>Why are they important?</vt:lpstr>
      <vt:lpstr>Why are they important?</vt:lpstr>
      <vt:lpstr>Why are they important?</vt:lpstr>
      <vt:lpstr>Why are they important?</vt:lpstr>
      <vt:lpstr>Nitrates and Human Health</vt:lpstr>
      <vt:lpstr>Why study Nitrates in Water??</vt:lpstr>
      <vt:lpstr>How do we detect them?</vt:lpstr>
      <vt:lpstr>What is chromatography?</vt:lpstr>
      <vt:lpstr>Paper Chromatography</vt:lpstr>
      <vt:lpstr>Paper Chromatography</vt:lpstr>
      <vt:lpstr>Paper Chromatography</vt:lpstr>
      <vt:lpstr>Paper Chromatography</vt:lpstr>
      <vt:lpstr>Paper Chromatography</vt:lpstr>
      <vt:lpstr>Paper Chromatography</vt:lpstr>
      <vt:lpstr>Ion-Exchange Chromatography</vt:lpstr>
      <vt:lpstr>Ion-Exchange Chromatography</vt:lpstr>
      <vt:lpstr>Ion-Exchange Chromatography</vt:lpstr>
      <vt:lpstr>Ion Chromatography</vt:lpstr>
      <vt:lpstr>Ion Chromatography</vt:lpstr>
      <vt:lpstr>Ion Chromatography</vt:lpstr>
      <vt:lpstr>Ion Chromatography</vt:lpstr>
      <vt:lpstr>Ion-Exchange Chromatography</vt:lpstr>
      <vt:lpstr>Calibration Curves</vt:lpstr>
      <vt:lpstr>Pieces of Candy in a Jar Example</vt:lpstr>
      <vt:lpstr>Pieces of Candy in a Jar Example</vt:lpstr>
      <vt:lpstr>Pieces of Candy in a Jar Example</vt:lpstr>
      <vt:lpstr>Pieces of Candy in a Jar Example</vt:lpstr>
      <vt:lpstr>Pieces of Candy in a Jar Example</vt:lpstr>
      <vt:lpstr>Pieces of Candy in a Jar Example</vt:lpstr>
      <vt:lpstr>Pieces of Candy in a Jar Example</vt:lpstr>
      <vt:lpstr>Pieces of Candy in a Jar Example</vt:lpstr>
      <vt:lpstr>Pieces of Candy in a Jar Example</vt:lpstr>
      <vt:lpstr>Pieces of Candy in a Jar Example</vt:lpstr>
      <vt:lpstr>Pieces of Candy in a Jar Example</vt:lpstr>
      <vt:lpstr>Calibration Curves- Other Uses</vt:lpstr>
      <vt:lpstr>Measuring Nitrate Concentrations</vt:lpstr>
      <vt:lpstr>Nitrate Calibration Curve</vt:lpstr>
      <vt:lpstr>Nitrate Calibration Curve - Example</vt:lpstr>
      <vt:lpstr>Nitrate Calibration Curve - Example</vt:lpstr>
      <vt:lpstr>Nitrate Calibration Curve - Example</vt:lpstr>
      <vt:lpstr>Nitrate Calibration Curve - Example</vt:lpstr>
      <vt:lpstr>Nitrate Calibration Curve - Example</vt:lpstr>
      <vt:lpstr>Nitrate Calibration Curve - Example</vt:lpstr>
    </vt:vector>
  </TitlesOfParts>
  <Company>DoIT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Nitrates Background</dc:title>
  <dc:creator>Caitlin Kowalewski</dc:creator>
  <cp:lastModifiedBy>Maggie LaCourse</cp:lastModifiedBy>
  <cp:revision>77</cp:revision>
  <dcterms:created xsi:type="dcterms:W3CDTF">2015-12-18T17:02:39Z</dcterms:created>
  <dcterms:modified xsi:type="dcterms:W3CDTF">2016-05-11T13:48:54Z</dcterms:modified>
</cp:coreProperties>
</file>